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embeddedFontLst>
    <p:embeddedFont>
      <p:font typeface="Open Sans" panose="020B0606030504020204" pitchFamily="34" charset="0"/>
      <p:regular r:id="rId17"/>
      <p:bold r:id="rId18"/>
      <p:italic r:id="rId19"/>
      <p:boldItalic r:id="rId20"/>
    </p:embeddedFont>
    <p:embeddedFont>
      <p:font typeface="Verdana" panose="020B0604030504040204" pitchFamily="3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5" roundtripDataSignature="AMtx7mjR9mT1vr8v5Ds+RroEGc1XRJjul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BFB8A57-F2B7-4482-AB8F-18E785DF0338}">
  <a:tblStyle styleId="{8BFB8A57-F2B7-4482-AB8F-18E785DF0338}"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
        <p:cNvGrpSpPr/>
        <p:nvPr/>
      </p:nvGrpSpPr>
      <p:grpSpPr>
        <a:xfrm>
          <a:off x="0" y="0"/>
          <a:ext cx="0" cy="0"/>
          <a:chOff x="0" y="0"/>
          <a:chExt cx="0" cy="0"/>
        </a:xfrm>
      </p:grpSpPr>
      <p:sp>
        <p:nvSpPr>
          <p:cNvPr id="24" name="Google Shape;24;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 name="Google Shape;2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6" name="Google Shape;11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8" name="Google Shape;138;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6" name="Google Shape;146;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Google Shape;32;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 name="Google Shape;3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 name="Google Shape;4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 name="Google Shape;4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 name="Google Shape;5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4" name="Google Shape;64;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6" name="Google Shape;8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9" name="Google Shape;10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Portada">
  <p:cSld name="Portada">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16"/>
          <p:cNvSpPr txBox="1">
            <a:spLocks noGrp="1"/>
          </p:cNvSpPr>
          <p:nvPr>
            <p:ph type="body" idx="1"/>
          </p:nvPr>
        </p:nvSpPr>
        <p:spPr>
          <a:xfrm>
            <a:off x="1524000" y="2039726"/>
            <a:ext cx="9144000" cy="852488"/>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Clr>
                <a:srgbClr val="2F5496"/>
              </a:buClr>
              <a:buSzPts val="6000"/>
              <a:buNone/>
              <a:defRPr sz="6000" b="1">
                <a:solidFill>
                  <a:srgbClr val="2F5496"/>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 name="Google Shape;13;p16"/>
          <p:cNvSpPr txBox="1">
            <a:spLocks noGrp="1"/>
          </p:cNvSpPr>
          <p:nvPr>
            <p:ph type="body" idx="2"/>
          </p:nvPr>
        </p:nvSpPr>
        <p:spPr>
          <a:xfrm>
            <a:off x="1524000" y="3046625"/>
            <a:ext cx="9144000" cy="457200"/>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rgbClr val="2E75B5"/>
              </a:buClr>
              <a:buSzPts val="2400"/>
              <a:buNone/>
              <a:defRPr sz="2400">
                <a:solidFill>
                  <a:srgbClr val="2E75B5"/>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Página 1">
  <p:cSld name="Página 1">
    <p:bg>
      <p:bgPr>
        <a:blipFill>
          <a:blip r:embed="rId2">
            <a:alphaModFix/>
          </a:blip>
          <a:stretch>
            <a:fillRect/>
          </a:stretch>
        </a:blipFill>
        <a:effectLst/>
      </p:bgPr>
    </p:bg>
    <p:spTree>
      <p:nvGrpSpPr>
        <p:cNvPr id="1" name="Shape 14"/>
        <p:cNvGrpSpPr/>
        <p:nvPr/>
      </p:nvGrpSpPr>
      <p:grpSpPr>
        <a:xfrm>
          <a:off x="0" y="0"/>
          <a:ext cx="0" cy="0"/>
          <a:chOff x="0" y="0"/>
          <a:chExt cx="0" cy="0"/>
        </a:xfrm>
      </p:grpSpPr>
      <p:sp>
        <p:nvSpPr>
          <p:cNvPr id="15" name="Google Shape;15;p17"/>
          <p:cNvSpPr txBox="1">
            <a:spLocks noGrp="1"/>
          </p:cNvSpPr>
          <p:nvPr>
            <p:ph type="title"/>
          </p:nvPr>
        </p:nvSpPr>
        <p:spPr>
          <a:xfrm>
            <a:off x="679873" y="846667"/>
            <a:ext cx="10832253" cy="646049"/>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2F5496"/>
              </a:buClr>
              <a:buSzPts val="4400"/>
              <a:buFont typeface="Verdana"/>
              <a:buNone/>
              <a:defRPr b="1">
                <a:solidFill>
                  <a:srgbClr val="2F549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17"/>
          <p:cNvSpPr txBox="1">
            <a:spLocks noGrp="1"/>
          </p:cNvSpPr>
          <p:nvPr>
            <p:ph type="body" idx="1"/>
          </p:nvPr>
        </p:nvSpPr>
        <p:spPr>
          <a:xfrm>
            <a:off x="680614" y="1574526"/>
            <a:ext cx="10831512" cy="444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9CC2E5"/>
              </a:buClr>
              <a:buSzPts val="2600"/>
              <a:buNone/>
              <a:defRPr sz="2600" b="1">
                <a:solidFill>
                  <a:srgbClr val="9CC2E5"/>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 name="Google Shape;17;p17"/>
          <p:cNvSpPr txBox="1">
            <a:spLocks noGrp="1"/>
          </p:cNvSpPr>
          <p:nvPr>
            <p:ph type="body" idx="2"/>
          </p:nvPr>
        </p:nvSpPr>
        <p:spPr>
          <a:xfrm>
            <a:off x="680614" y="2587413"/>
            <a:ext cx="10831512" cy="3054774"/>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rgbClr val="2F5496"/>
              </a:buClr>
              <a:buSzPts val="2400"/>
              <a:buChar char="•"/>
              <a:defRPr sz="2400">
                <a:solidFill>
                  <a:srgbClr val="2F5496"/>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ágina 2">
  <p:cSld name="Página 2">
    <p:bg>
      <p:bgPr>
        <a:blipFill>
          <a:blip r:embed="rId2">
            <a:alphaModFix/>
          </a:blip>
          <a:stretch>
            <a:fillRect/>
          </a:stretch>
        </a:blipFill>
        <a:effectLst/>
      </p:bgPr>
    </p:bg>
    <p:spTree>
      <p:nvGrpSpPr>
        <p:cNvPr id="1" name="Shape 18"/>
        <p:cNvGrpSpPr/>
        <p:nvPr/>
      </p:nvGrpSpPr>
      <p:grpSpPr>
        <a:xfrm>
          <a:off x="0" y="0"/>
          <a:ext cx="0" cy="0"/>
          <a:chOff x="0" y="0"/>
          <a:chExt cx="0" cy="0"/>
        </a:xfrm>
      </p:grpSpPr>
      <p:sp>
        <p:nvSpPr>
          <p:cNvPr id="19" name="Google Shape;19;p18"/>
          <p:cNvSpPr txBox="1">
            <a:spLocks noGrp="1"/>
          </p:cNvSpPr>
          <p:nvPr>
            <p:ph type="title"/>
          </p:nvPr>
        </p:nvSpPr>
        <p:spPr>
          <a:xfrm>
            <a:off x="679873" y="846667"/>
            <a:ext cx="10832253" cy="646049"/>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BBD6EE"/>
              </a:buClr>
              <a:buSzPts val="4400"/>
              <a:buFont typeface="Verdana"/>
              <a:buNone/>
              <a:defRPr b="1">
                <a:solidFill>
                  <a:srgbClr val="BBD6EE"/>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18"/>
          <p:cNvSpPr txBox="1">
            <a:spLocks noGrp="1"/>
          </p:cNvSpPr>
          <p:nvPr>
            <p:ph type="body" idx="1"/>
          </p:nvPr>
        </p:nvSpPr>
        <p:spPr>
          <a:xfrm>
            <a:off x="680614" y="1574526"/>
            <a:ext cx="10831512" cy="444500"/>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DDEAF6"/>
              </a:buClr>
              <a:buSzPts val="2600"/>
              <a:buNone/>
              <a:defRPr sz="2600" b="1">
                <a:solidFill>
                  <a:srgbClr val="DDEAF6"/>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18"/>
          <p:cNvSpPr txBox="1">
            <a:spLocks noGrp="1"/>
          </p:cNvSpPr>
          <p:nvPr>
            <p:ph type="body" idx="2"/>
          </p:nvPr>
        </p:nvSpPr>
        <p:spPr>
          <a:xfrm>
            <a:off x="680614" y="2587413"/>
            <a:ext cx="10831512" cy="3034454"/>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rgbClr val="DDEAF6"/>
              </a:buClr>
              <a:buSzPts val="2400"/>
              <a:buChar char="•"/>
              <a:defRPr sz="2400">
                <a:solidFill>
                  <a:srgbClr val="DDEAF6"/>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ierre">
  <p:cSld name="Cierre">
    <p:bg>
      <p:bgPr>
        <a:blipFill>
          <a:blip r:embed="rId2">
            <a:alphaModFix/>
          </a:blip>
          <a:stretch>
            <a:fillRect/>
          </a:stretch>
        </a:blipFill>
        <a:effectLst/>
      </p:bgPr>
    </p:bg>
    <p:spTree>
      <p:nvGrpSpPr>
        <p:cNvPr id="1" name="Shape 22"/>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Verdana"/>
              <a:buNone/>
              <a:defRPr sz="4400" b="0" i="0" u="none" strike="noStrike" cap="none">
                <a:solidFill>
                  <a:schemeClr val="dk1"/>
                </a:solidFill>
                <a:latin typeface="Verdana"/>
                <a:ea typeface="Verdana"/>
                <a:cs typeface="Verdana"/>
                <a:sym typeface="Verdan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Verdana"/>
                <a:ea typeface="Verdana"/>
                <a:cs typeface="Verdana"/>
                <a:sym typeface="Verdana"/>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6"/>
        <p:cNvGrpSpPr/>
        <p:nvPr/>
      </p:nvGrpSpPr>
      <p:grpSpPr>
        <a:xfrm>
          <a:off x="0" y="0"/>
          <a:ext cx="0" cy="0"/>
          <a:chOff x="0" y="0"/>
          <a:chExt cx="0" cy="0"/>
        </a:xfrm>
      </p:grpSpPr>
      <p:pic>
        <p:nvPicPr>
          <p:cNvPr id="27" name="Google Shape;27;p1"/>
          <p:cNvPicPr preferRelativeResize="0"/>
          <p:nvPr/>
        </p:nvPicPr>
        <p:blipFill rotWithShape="1">
          <a:blip r:embed="rId3">
            <a:alphaModFix/>
          </a:blip>
          <a:srcRect/>
          <a:stretch/>
        </p:blipFill>
        <p:spPr>
          <a:xfrm>
            <a:off x="5244796" y="4328160"/>
            <a:ext cx="1702408" cy="1702408"/>
          </a:xfrm>
          <a:prstGeom prst="rect">
            <a:avLst/>
          </a:prstGeom>
          <a:noFill/>
          <a:ln>
            <a:noFill/>
          </a:ln>
        </p:spPr>
      </p:pic>
      <p:sp>
        <p:nvSpPr>
          <p:cNvPr id="28" name="Google Shape;28;p1"/>
          <p:cNvSpPr txBox="1"/>
          <p:nvPr/>
        </p:nvSpPr>
        <p:spPr>
          <a:xfrm>
            <a:off x="2422113" y="827432"/>
            <a:ext cx="6968247" cy="870539"/>
          </a:xfrm>
          <a:prstGeom prst="rect">
            <a:avLst/>
          </a:prstGeom>
          <a:noFill/>
          <a:ln>
            <a:noFill/>
          </a:ln>
        </p:spPr>
        <p:txBody>
          <a:bodyPr spcFirstLastPara="1" wrap="square" lIns="91425" tIns="45700" rIns="91425" bIns="45700" anchor="t" anchorCtr="0">
            <a:normAutofit fontScale="92500"/>
          </a:bodyPr>
          <a:lstStyle/>
          <a:p>
            <a:pPr marL="0" marR="0" lvl="0" indent="0" algn="l" rtl="0">
              <a:lnSpc>
                <a:spcPct val="90000"/>
              </a:lnSpc>
              <a:spcBef>
                <a:spcPts val="0"/>
              </a:spcBef>
              <a:spcAft>
                <a:spcPts val="0"/>
              </a:spcAft>
              <a:buClr>
                <a:srgbClr val="1E4E79"/>
              </a:buClr>
              <a:buSzPts val="5400"/>
              <a:buFont typeface="Arial"/>
              <a:buNone/>
            </a:pPr>
            <a:r>
              <a:rPr lang="es-ES" sz="5400" b="1" i="0" u="none" strike="noStrike" cap="none" dirty="0">
                <a:solidFill>
                  <a:srgbClr val="1E4E79"/>
                </a:solidFill>
                <a:latin typeface="Arial"/>
                <a:ea typeface="Arial"/>
                <a:cs typeface="Arial"/>
                <a:sym typeface="Arial"/>
              </a:rPr>
              <a:t>Varicela (peste cristal)</a:t>
            </a:r>
            <a:endParaRPr sz="5400" b="1" i="0" u="none" strike="noStrike" cap="none" dirty="0">
              <a:solidFill>
                <a:srgbClr val="1E4E79"/>
              </a:solidFill>
              <a:latin typeface="Arial"/>
              <a:ea typeface="Arial"/>
              <a:cs typeface="Arial"/>
              <a:sym typeface="Arial"/>
            </a:endParaRPr>
          </a:p>
        </p:txBody>
      </p:sp>
      <p:sp>
        <p:nvSpPr>
          <p:cNvPr id="29" name="Google Shape;29;p1"/>
          <p:cNvSpPr/>
          <p:nvPr/>
        </p:nvSpPr>
        <p:spPr>
          <a:xfrm>
            <a:off x="1565031" y="2838619"/>
            <a:ext cx="8537331" cy="444844"/>
          </a:xfrm>
          <a:prstGeom prst="rect">
            <a:avLst/>
          </a:prstGeom>
          <a:noFill/>
          <a:ln>
            <a:noFill/>
          </a:ln>
        </p:spPr>
        <p:txBody>
          <a:bodyPr spcFirstLastPara="1" wrap="square" lIns="91425" tIns="45700" rIns="91425" bIns="45700" anchor="t" anchorCtr="0">
            <a:normAutofit/>
          </a:bodyPr>
          <a:lstStyle/>
          <a:p>
            <a:pPr marL="0" marR="0" lvl="0" indent="0" algn="ctr" rtl="0">
              <a:lnSpc>
                <a:spcPct val="80000"/>
              </a:lnSpc>
              <a:spcBef>
                <a:spcPts val="0"/>
              </a:spcBef>
              <a:spcAft>
                <a:spcPts val="0"/>
              </a:spcAft>
              <a:buClr>
                <a:srgbClr val="2E75B5"/>
              </a:buClr>
              <a:buSzPts val="1295"/>
              <a:buFont typeface="Arial"/>
              <a:buNone/>
            </a:pPr>
            <a:r>
              <a:rPr lang="es-ES" sz="1295" b="1" i="0" u="none" strike="noStrike" cap="none" dirty="0">
                <a:solidFill>
                  <a:srgbClr val="2E75B5"/>
                </a:solidFill>
                <a:latin typeface="Arial"/>
                <a:ea typeface="Arial"/>
                <a:cs typeface="Arial"/>
                <a:sym typeface="Arial"/>
              </a:rPr>
              <a:t>Información basada: “Sistema de vigilancia centinela de varicela” </a:t>
            </a:r>
            <a:r>
              <a:rPr lang="es-ES" sz="1295" b="1" i="0" u="none" strike="noStrike" cap="none" dirty="0" err="1">
                <a:solidFill>
                  <a:srgbClr val="2E75B5"/>
                </a:solidFill>
                <a:latin typeface="Arial"/>
                <a:ea typeface="Arial"/>
                <a:cs typeface="Arial"/>
                <a:sym typeface="Arial"/>
              </a:rPr>
              <a:t>N°</a:t>
            </a:r>
            <a:r>
              <a:rPr lang="es-ES" sz="1295" b="1" i="0" u="none" strike="noStrike" cap="none" dirty="0">
                <a:solidFill>
                  <a:srgbClr val="2E75B5"/>
                </a:solidFill>
                <a:latin typeface="Arial"/>
                <a:ea typeface="Arial"/>
                <a:cs typeface="Arial"/>
                <a:sym typeface="Arial"/>
              </a:rPr>
              <a:t> B51/16 – “Recomendación para prevención de varicela: Uso de vacuna e inmunoglobulina” N°B27/04</a:t>
            </a:r>
            <a:endParaRPr sz="1295" b="1" i="0" u="none" strike="noStrike" cap="none" dirty="0">
              <a:solidFill>
                <a:srgbClr val="2E75B5"/>
              </a:solidFill>
              <a:latin typeface="Arial"/>
              <a:ea typeface="Arial"/>
              <a:cs typeface="Arial"/>
              <a:sym typeface="Arial"/>
            </a:endParaRPr>
          </a:p>
        </p:txBody>
      </p:sp>
      <p:sp>
        <p:nvSpPr>
          <p:cNvPr id="30" name="Google Shape;30;p1"/>
          <p:cNvSpPr txBox="1"/>
          <p:nvPr/>
        </p:nvSpPr>
        <p:spPr>
          <a:xfrm>
            <a:off x="3838563" y="3424137"/>
            <a:ext cx="4689975" cy="919263"/>
          </a:xfrm>
          <a:prstGeom prst="rect">
            <a:avLst/>
          </a:prstGeom>
          <a:noFill/>
          <a:ln>
            <a:noFill/>
          </a:ln>
        </p:spPr>
        <p:txBody>
          <a:bodyPr spcFirstLastPara="1" wrap="square" lIns="91425" tIns="45700" rIns="91425" bIns="45700" anchor="t" anchorCtr="0">
            <a:normAutofit/>
          </a:bodyPr>
          <a:lstStyle/>
          <a:p>
            <a:pPr marL="0" marR="0" lvl="0" indent="0" algn="ctr" rtl="0">
              <a:lnSpc>
                <a:spcPct val="90000"/>
              </a:lnSpc>
              <a:spcBef>
                <a:spcPts val="0"/>
              </a:spcBef>
              <a:spcAft>
                <a:spcPts val="0"/>
              </a:spcAft>
              <a:buClr>
                <a:srgbClr val="2E75B5"/>
              </a:buClr>
              <a:buSzPts val="2800"/>
              <a:buFont typeface="Arial"/>
              <a:buNone/>
            </a:pPr>
            <a:r>
              <a:rPr lang="es-ES" sz="2800" b="1" i="0" u="none" strike="noStrike" cap="none">
                <a:solidFill>
                  <a:srgbClr val="2E75B5"/>
                </a:solidFill>
                <a:latin typeface="Arial"/>
                <a:ea typeface="Arial"/>
                <a:cs typeface="Arial"/>
                <a:sym typeface="Arial"/>
              </a:rPr>
              <a:t>Unidad de Epidemiología SEREMI de Salud Ñuble</a:t>
            </a:r>
            <a:endParaRPr sz="2800" b="1" i="0" u="none" strike="noStrike" cap="none">
              <a:solidFill>
                <a:srgbClr val="2E75B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0"/>
          <p:cNvSpPr txBox="1">
            <a:spLocks noGrp="1"/>
          </p:cNvSpPr>
          <p:nvPr>
            <p:ph type="title"/>
          </p:nvPr>
        </p:nvSpPr>
        <p:spPr>
          <a:xfrm>
            <a:off x="679132" y="288487"/>
            <a:ext cx="10832253" cy="646049"/>
          </a:xfrm>
          <a:prstGeom prst="rect">
            <a:avLst/>
          </a:prstGeom>
          <a:noFill/>
          <a:ln>
            <a:noFill/>
          </a:ln>
        </p:spPr>
        <p:txBody>
          <a:bodyPr spcFirstLastPara="1" wrap="square" lIns="91425" tIns="45700" rIns="91425" bIns="45700" anchor="t" anchorCtr="0">
            <a:normAutofit fontScale="90000"/>
          </a:bodyPr>
          <a:lstStyle/>
          <a:p>
            <a:pPr marL="0" lvl="0" indent="0" algn="ctr" rtl="0">
              <a:lnSpc>
                <a:spcPct val="90000"/>
              </a:lnSpc>
              <a:spcBef>
                <a:spcPts val="0"/>
              </a:spcBef>
              <a:spcAft>
                <a:spcPts val="0"/>
              </a:spcAft>
              <a:buClr>
                <a:srgbClr val="2F5496"/>
              </a:buClr>
              <a:buSzPct val="100000"/>
              <a:buFont typeface="Verdana"/>
              <a:buNone/>
            </a:pPr>
            <a:r>
              <a:rPr lang="es-ES"/>
              <a:t>Investigación epidemiológica frente a un caso confirmado de Varicela</a:t>
            </a:r>
            <a:endParaRPr/>
          </a:p>
        </p:txBody>
      </p:sp>
      <p:sp>
        <p:nvSpPr>
          <p:cNvPr id="119" name="Google Shape;119;p10"/>
          <p:cNvSpPr txBox="1">
            <a:spLocks noGrp="1"/>
          </p:cNvSpPr>
          <p:nvPr>
            <p:ph type="body" idx="1"/>
          </p:nvPr>
        </p:nvSpPr>
        <p:spPr>
          <a:xfrm>
            <a:off x="679873" y="1582684"/>
            <a:ext cx="10831512" cy="8615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2E75B5"/>
              </a:buClr>
              <a:buSzPts val="2600"/>
              <a:buNone/>
            </a:pPr>
            <a:r>
              <a:rPr lang="es-ES" b="0" dirty="0">
                <a:solidFill>
                  <a:srgbClr val="2E75B5"/>
                </a:solidFill>
              </a:rPr>
              <a:t>Delegados de epidemiología de los establecimientos de Salud. </a:t>
            </a:r>
            <a:endParaRPr dirty="0"/>
          </a:p>
        </p:txBody>
      </p:sp>
      <p:sp>
        <p:nvSpPr>
          <p:cNvPr id="120" name="Google Shape;120;p10"/>
          <p:cNvSpPr txBox="1">
            <a:spLocks noGrp="1"/>
          </p:cNvSpPr>
          <p:nvPr>
            <p:ph type="body" idx="2"/>
          </p:nvPr>
        </p:nvSpPr>
        <p:spPr>
          <a:xfrm>
            <a:off x="556104" y="2587412"/>
            <a:ext cx="11078308" cy="3751842"/>
          </a:xfrm>
          <a:prstGeom prst="rect">
            <a:avLst/>
          </a:prstGeom>
          <a:noFill/>
          <a:ln>
            <a:noFill/>
          </a:ln>
        </p:spPr>
        <p:txBody>
          <a:bodyPr spcFirstLastPara="1" wrap="square" lIns="91425" tIns="45700" rIns="91425" bIns="45700" anchor="t" anchorCtr="0">
            <a:normAutofit/>
          </a:bodyPr>
          <a:lstStyle/>
          <a:p>
            <a:pPr marL="0" lvl="0" indent="0" algn="just" rtl="0">
              <a:lnSpc>
                <a:spcPct val="90000"/>
              </a:lnSpc>
              <a:spcBef>
                <a:spcPts val="0"/>
              </a:spcBef>
              <a:spcAft>
                <a:spcPts val="0"/>
              </a:spcAft>
              <a:buClr>
                <a:srgbClr val="2F5496"/>
              </a:buClr>
              <a:buSzPts val="2200"/>
              <a:buNone/>
            </a:pPr>
            <a:r>
              <a:rPr lang="es-ES" sz="2200" dirty="0"/>
              <a:t>Realizar la investigación epidemiológica del caso confirmado:</a:t>
            </a:r>
            <a:endParaRPr dirty="0"/>
          </a:p>
          <a:p>
            <a:pPr marL="228600" lvl="0" indent="-228600" algn="just" rtl="0">
              <a:lnSpc>
                <a:spcPct val="90000"/>
              </a:lnSpc>
              <a:spcBef>
                <a:spcPts val="1000"/>
              </a:spcBef>
              <a:spcAft>
                <a:spcPts val="0"/>
              </a:spcAft>
              <a:buClr>
                <a:srgbClr val="2F5496"/>
              </a:buClr>
              <a:buSzPts val="2200"/>
              <a:buChar char="•"/>
            </a:pPr>
            <a:r>
              <a:rPr lang="es-ES" sz="2200" dirty="0"/>
              <a:t>Realizar la educación a la familia y en caso de ser necesario intervenir el establecimiento educacional para evitar grandes brotes de varicela.</a:t>
            </a:r>
            <a:endParaRPr dirty="0"/>
          </a:p>
          <a:p>
            <a:pPr marL="228600" lvl="0" indent="-228600" algn="just" rtl="0">
              <a:lnSpc>
                <a:spcPct val="90000"/>
              </a:lnSpc>
              <a:spcBef>
                <a:spcPts val="1000"/>
              </a:spcBef>
              <a:spcAft>
                <a:spcPts val="0"/>
              </a:spcAft>
              <a:buClr>
                <a:srgbClr val="2F5496"/>
              </a:buClr>
              <a:buSzPts val="2200"/>
              <a:buChar char="•"/>
            </a:pPr>
            <a:r>
              <a:rPr lang="es-ES" sz="2200" dirty="0"/>
              <a:t>Una vez investigado el caso, informar vía correo a la unidad de epidemiología si hay presencia de brote y contactos de riesgos para coordinar la intervención (quimioprofilaxis).</a:t>
            </a:r>
            <a:endParaRPr dirty="0"/>
          </a:p>
          <a:p>
            <a:pPr marL="228600" lvl="0" indent="-228600" algn="just" rtl="0">
              <a:lnSpc>
                <a:spcPct val="90000"/>
              </a:lnSpc>
              <a:spcBef>
                <a:spcPts val="1000"/>
              </a:spcBef>
              <a:spcAft>
                <a:spcPts val="0"/>
              </a:spcAft>
              <a:buClr>
                <a:srgbClr val="2F5496"/>
              </a:buClr>
              <a:buSzPts val="2200"/>
              <a:buChar char="•"/>
            </a:pPr>
            <a:r>
              <a:rPr lang="es-ES" sz="2200" dirty="0"/>
              <a:t>En caso de brotes realizar el llenado del documento: “Formulario de informe de brote de Varicela” y hacer envío al correo de epinuble@redsalud.gob.cl</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6" name="Google Shape;126;p11"/>
          <p:cNvSpPr txBox="1">
            <a:spLocks noGrp="1"/>
          </p:cNvSpPr>
          <p:nvPr>
            <p:ph type="title"/>
          </p:nvPr>
        </p:nvSpPr>
        <p:spPr>
          <a:xfrm>
            <a:off x="679132" y="288487"/>
            <a:ext cx="10832253" cy="646049"/>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2F5496"/>
              </a:buClr>
              <a:buSzPts val="3600"/>
              <a:buFont typeface="Verdana"/>
              <a:buNone/>
            </a:pPr>
            <a:r>
              <a:rPr lang="es-ES" sz="3600" dirty="0"/>
              <a:t>FORMULARIO REPORTE DE BROTE</a:t>
            </a:r>
            <a:endParaRPr sz="3600" dirty="0"/>
          </a:p>
        </p:txBody>
      </p:sp>
      <p:pic>
        <p:nvPicPr>
          <p:cNvPr id="3" name="Imagen 2">
            <a:extLst>
              <a:ext uri="{FF2B5EF4-FFF2-40B4-BE49-F238E27FC236}">
                <a16:creationId xmlns:a16="http://schemas.microsoft.com/office/drawing/2014/main" id="{F0EDB83D-A5F1-BC5E-DFF6-76CE5B3A4A82}"/>
              </a:ext>
            </a:extLst>
          </p:cNvPr>
          <p:cNvPicPr>
            <a:picLocks noChangeAspect="1"/>
          </p:cNvPicPr>
          <p:nvPr/>
        </p:nvPicPr>
        <p:blipFill>
          <a:blip r:embed="rId3"/>
          <a:stretch>
            <a:fillRect/>
          </a:stretch>
        </p:blipFill>
        <p:spPr>
          <a:xfrm>
            <a:off x="529340" y="1691775"/>
            <a:ext cx="3507856" cy="4520490"/>
          </a:xfrm>
          <a:prstGeom prst="rect">
            <a:avLst/>
          </a:prstGeom>
        </p:spPr>
      </p:pic>
      <p:pic>
        <p:nvPicPr>
          <p:cNvPr id="5" name="Imagen 4">
            <a:extLst>
              <a:ext uri="{FF2B5EF4-FFF2-40B4-BE49-F238E27FC236}">
                <a16:creationId xmlns:a16="http://schemas.microsoft.com/office/drawing/2014/main" id="{0BB129AC-EF95-E78A-2A4D-576BFE4480E3}"/>
              </a:ext>
            </a:extLst>
          </p:cNvPr>
          <p:cNvPicPr>
            <a:picLocks noChangeAspect="1"/>
          </p:cNvPicPr>
          <p:nvPr/>
        </p:nvPicPr>
        <p:blipFill>
          <a:blip r:embed="rId4"/>
          <a:stretch>
            <a:fillRect/>
          </a:stretch>
        </p:blipFill>
        <p:spPr>
          <a:xfrm>
            <a:off x="4173806" y="1691775"/>
            <a:ext cx="3646298" cy="4520489"/>
          </a:xfrm>
          <a:prstGeom prst="rect">
            <a:avLst/>
          </a:prstGeom>
        </p:spPr>
      </p:pic>
      <p:pic>
        <p:nvPicPr>
          <p:cNvPr id="7" name="Imagen 6">
            <a:extLst>
              <a:ext uri="{FF2B5EF4-FFF2-40B4-BE49-F238E27FC236}">
                <a16:creationId xmlns:a16="http://schemas.microsoft.com/office/drawing/2014/main" id="{02F48140-C6F5-E19D-9B99-2DF6B55CC938}"/>
              </a:ext>
            </a:extLst>
          </p:cNvPr>
          <p:cNvPicPr>
            <a:picLocks noChangeAspect="1"/>
          </p:cNvPicPr>
          <p:nvPr/>
        </p:nvPicPr>
        <p:blipFill>
          <a:blip r:embed="rId5"/>
          <a:stretch>
            <a:fillRect/>
          </a:stretch>
        </p:blipFill>
        <p:spPr>
          <a:xfrm>
            <a:off x="7956714" y="1691775"/>
            <a:ext cx="3825029" cy="452048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2"/>
          <p:cNvSpPr txBox="1">
            <a:spLocks noGrp="1"/>
          </p:cNvSpPr>
          <p:nvPr>
            <p:ph type="title"/>
          </p:nvPr>
        </p:nvSpPr>
        <p:spPr>
          <a:xfrm>
            <a:off x="1122484" y="963464"/>
            <a:ext cx="3859822" cy="646049"/>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2F5496"/>
              </a:buClr>
              <a:buSzPts val="2000"/>
              <a:buFont typeface="Verdana"/>
              <a:buNone/>
            </a:pPr>
            <a:r>
              <a:rPr lang="es-ES" sz="2000"/>
              <a:t>Resumen de indicaciones de vacunación</a:t>
            </a:r>
            <a:endParaRPr/>
          </a:p>
        </p:txBody>
      </p:sp>
      <p:pic>
        <p:nvPicPr>
          <p:cNvPr id="132" name="Google Shape;132;p12"/>
          <p:cNvPicPr preferRelativeResize="0"/>
          <p:nvPr/>
        </p:nvPicPr>
        <p:blipFill rotWithShape="1">
          <a:blip r:embed="rId3">
            <a:alphaModFix/>
          </a:blip>
          <a:srcRect l="32380" t="24359" r="34519" b="10896"/>
          <a:stretch/>
        </p:blipFill>
        <p:spPr>
          <a:xfrm>
            <a:off x="1034561" y="1740875"/>
            <a:ext cx="4035669" cy="4440116"/>
          </a:xfrm>
          <a:prstGeom prst="rect">
            <a:avLst/>
          </a:prstGeom>
          <a:noFill/>
          <a:ln>
            <a:noFill/>
          </a:ln>
        </p:spPr>
      </p:pic>
      <p:pic>
        <p:nvPicPr>
          <p:cNvPr id="133" name="Google Shape;133;p12"/>
          <p:cNvPicPr preferRelativeResize="0"/>
          <p:nvPr/>
        </p:nvPicPr>
        <p:blipFill rotWithShape="1">
          <a:blip r:embed="rId4">
            <a:alphaModFix/>
          </a:blip>
          <a:srcRect l="32019" t="23205" r="32283" b="35385"/>
          <a:stretch/>
        </p:blipFill>
        <p:spPr>
          <a:xfrm>
            <a:off x="6638190" y="2009042"/>
            <a:ext cx="4352193" cy="2839915"/>
          </a:xfrm>
          <a:prstGeom prst="rect">
            <a:avLst/>
          </a:prstGeom>
          <a:noFill/>
          <a:ln>
            <a:noFill/>
          </a:ln>
        </p:spPr>
      </p:pic>
      <p:sp>
        <p:nvSpPr>
          <p:cNvPr id="134" name="Google Shape;134;p12"/>
          <p:cNvSpPr txBox="1"/>
          <p:nvPr/>
        </p:nvSpPr>
        <p:spPr>
          <a:xfrm>
            <a:off x="6022730" y="963463"/>
            <a:ext cx="5583115" cy="646049"/>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2F5496"/>
              </a:buClr>
              <a:buSzPts val="2000"/>
              <a:buFont typeface="Verdana"/>
              <a:buNone/>
            </a:pPr>
            <a:r>
              <a:rPr lang="es-ES" sz="2000" b="1" i="0" u="none" strike="noStrike" cap="none">
                <a:solidFill>
                  <a:srgbClr val="2F5496"/>
                </a:solidFill>
                <a:latin typeface="Verdana"/>
                <a:ea typeface="Verdana"/>
                <a:cs typeface="Verdana"/>
                <a:sym typeface="Verdana"/>
              </a:rPr>
              <a:t>Recomendación administración de Inmunoglobulina Antivaricela-Zoster</a:t>
            </a:r>
            <a:endParaRPr/>
          </a:p>
        </p:txBody>
      </p:sp>
      <p:sp>
        <p:nvSpPr>
          <p:cNvPr id="135" name="Google Shape;135;p12"/>
          <p:cNvSpPr txBox="1"/>
          <p:nvPr/>
        </p:nvSpPr>
        <p:spPr>
          <a:xfrm>
            <a:off x="5435836" y="5049257"/>
            <a:ext cx="5583114" cy="1413088"/>
          </a:xfrm>
          <a:prstGeom prst="rect">
            <a:avLst/>
          </a:prstGeom>
          <a:noFill/>
          <a:ln>
            <a:noFill/>
          </a:ln>
        </p:spPr>
        <p:txBody>
          <a:bodyPr spcFirstLastPara="1" wrap="square" lIns="91425" tIns="45700" rIns="91425" bIns="45700" anchor="t" anchorCtr="0">
            <a:normAutofit/>
          </a:bodyPr>
          <a:lstStyle/>
          <a:p>
            <a:pPr marL="0" marR="0" lvl="0" indent="0" algn="just" rtl="0">
              <a:lnSpc>
                <a:spcPct val="90000"/>
              </a:lnSpc>
              <a:spcBef>
                <a:spcPts val="0"/>
              </a:spcBef>
              <a:spcAft>
                <a:spcPts val="0"/>
              </a:spcAft>
              <a:buClr>
                <a:schemeClr val="dk1"/>
              </a:buClr>
              <a:buSzPts val="1600"/>
              <a:buFont typeface="Arial"/>
              <a:buNone/>
            </a:pPr>
            <a:r>
              <a:rPr lang="es-ES" sz="1600" b="1" i="0" u="none" strike="noStrike" cap="none" dirty="0">
                <a:solidFill>
                  <a:schemeClr val="dk1"/>
                </a:solidFill>
                <a:latin typeface="Verdana"/>
                <a:ea typeface="Verdana"/>
                <a:cs typeface="Verdana"/>
                <a:sym typeface="Verdana"/>
              </a:rPr>
              <a:t>CONTACTO: </a:t>
            </a:r>
            <a:r>
              <a:rPr lang="es-ES" sz="1600" b="0" i="0" u="none" strike="noStrike" cap="none" dirty="0">
                <a:solidFill>
                  <a:schemeClr val="dk1"/>
                </a:solidFill>
                <a:latin typeface="Verdana"/>
                <a:ea typeface="Verdana"/>
                <a:cs typeface="Verdana"/>
                <a:sym typeface="Verdana"/>
              </a:rPr>
              <a:t>Se entenderá como contacto de casos de varicela, aquellas personas que presenten una exposición significativa, como por ejemplo, dormir en la misma casa, contacto cercano mayor de 1 hora en espacios cerrados o compartir habitación en hospital.</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3"/>
          <p:cNvSpPr txBox="1">
            <a:spLocks noGrp="1"/>
          </p:cNvSpPr>
          <p:nvPr>
            <p:ph type="title"/>
          </p:nvPr>
        </p:nvSpPr>
        <p:spPr>
          <a:xfrm>
            <a:off x="679873" y="846667"/>
            <a:ext cx="10832253" cy="646049"/>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rgbClr val="2F5496"/>
              </a:buClr>
              <a:buSzPct val="100000"/>
              <a:buFont typeface="Verdana"/>
              <a:buNone/>
            </a:pPr>
            <a:r>
              <a:rPr lang="es-ES"/>
              <a:t>Información: </a:t>
            </a:r>
            <a:endParaRPr/>
          </a:p>
        </p:txBody>
      </p:sp>
      <p:sp>
        <p:nvSpPr>
          <p:cNvPr id="141" name="Google Shape;141;p13"/>
          <p:cNvSpPr txBox="1">
            <a:spLocks noGrp="1"/>
          </p:cNvSpPr>
          <p:nvPr>
            <p:ph type="body" idx="2"/>
          </p:nvPr>
        </p:nvSpPr>
        <p:spPr>
          <a:xfrm>
            <a:off x="680614" y="1661652"/>
            <a:ext cx="10831512" cy="3980535"/>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rgbClr val="2F5496"/>
              </a:buClr>
              <a:buSzPts val="1800"/>
              <a:buChar char="•"/>
            </a:pPr>
            <a:r>
              <a:rPr lang="es-ES" sz="1800" i="0">
                <a:latin typeface="Calibri"/>
                <a:ea typeface="Calibri"/>
                <a:cs typeface="Calibri"/>
                <a:sym typeface="Calibri"/>
              </a:rPr>
              <a:t>Circular B51/Nº 16 del 28 de abril de 2006: Sistema de Vigilancia Centinela de Varicela. </a:t>
            </a:r>
            <a:endParaRPr/>
          </a:p>
          <a:p>
            <a:pPr marL="228600" lvl="0" indent="-228600" algn="l" rtl="0">
              <a:lnSpc>
                <a:spcPct val="90000"/>
              </a:lnSpc>
              <a:spcBef>
                <a:spcPts val="1000"/>
              </a:spcBef>
              <a:spcAft>
                <a:spcPts val="0"/>
              </a:spcAft>
              <a:buClr>
                <a:srgbClr val="2F5496"/>
              </a:buClr>
              <a:buSzPts val="1800"/>
              <a:buChar char="•"/>
            </a:pPr>
            <a:r>
              <a:rPr lang="es-ES" sz="1800">
                <a:latin typeface="Calibri"/>
                <a:ea typeface="Calibri"/>
                <a:cs typeface="Calibri"/>
                <a:sym typeface="Calibri"/>
              </a:rPr>
              <a:t>Circular N°4 recomendaciones para prevención de varicela uso de vacuna e inmunoglobulina.</a:t>
            </a:r>
            <a:endParaRPr/>
          </a:p>
          <a:p>
            <a:pPr marL="228600" lvl="0" indent="-228600" algn="l" rtl="0">
              <a:lnSpc>
                <a:spcPct val="90000"/>
              </a:lnSpc>
              <a:spcBef>
                <a:spcPts val="1000"/>
              </a:spcBef>
              <a:spcAft>
                <a:spcPts val="0"/>
              </a:spcAft>
              <a:buClr>
                <a:srgbClr val="2F5496"/>
              </a:buClr>
              <a:buSzPts val="1800"/>
              <a:buChar char="•"/>
            </a:pPr>
            <a:r>
              <a:rPr lang="es-ES" sz="1800">
                <a:latin typeface="Calibri"/>
                <a:ea typeface="Calibri"/>
                <a:cs typeface="Calibri"/>
                <a:sym typeface="Calibri"/>
              </a:rPr>
              <a:t>Aclara uso de inmunoglobulina en contactos de alto riesgo.</a:t>
            </a:r>
            <a:endParaRPr/>
          </a:p>
          <a:p>
            <a:pPr marL="228600" lvl="0" indent="-228600" algn="l" rtl="0">
              <a:lnSpc>
                <a:spcPct val="90000"/>
              </a:lnSpc>
              <a:spcBef>
                <a:spcPts val="1000"/>
              </a:spcBef>
              <a:spcAft>
                <a:spcPts val="0"/>
              </a:spcAft>
              <a:buClr>
                <a:srgbClr val="2F5496"/>
              </a:buClr>
              <a:buSzPts val="1800"/>
              <a:buChar char="•"/>
            </a:pPr>
            <a:r>
              <a:rPr lang="es-ES" sz="1800">
                <a:latin typeface="Calibri"/>
                <a:ea typeface="Calibri"/>
                <a:cs typeface="Calibri"/>
                <a:sym typeface="Calibri"/>
              </a:rPr>
              <a:t>Informe anual Varicela. Departamento de Epidemiologia. </a:t>
            </a:r>
            <a:endParaRPr/>
          </a:p>
          <a:p>
            <a:pPr marL="228600" lvl="0" indent="-228600" algn="l" rtl="0">
              <a:lnSpc>
                <a:spcPct val="90000"/>
              </a:lnSpc>
              <a:spcBef>
                <a:spcPts val="1000"/>
              </a:spcBef>
              <a:spcAft>
                <a:spcPts val="0"/>
              </a:spcAft>
              <a:buClr>
                <a:srgbClr val="2F5496"/>
              </a:buClr>
              <a:buSzPts val="1800"/>
              <a:buChar char="•"/>
            </a:pPr>
            <a:r>
              <a:rPr lang="es-ES" sz="1800">
                <a:latin typeface="Calibri"/>
                <a:ea typeface="Calibri"/>
                <a:cs typeface="Calibri"/>
                <a:sym typeface="Calibri"/>
              </a:rPr>
              <a:t>Informe epidemiológico anual Varicela. Departamento de Epidemiologia. </a:t>
            </a:r>
            <a:endParaRPr/>
          </a:p>
          <a:p>
            <a:pPr marL="228600" lvl="0" indent="-76200" algn="l" rtl="0">
              <a:lnSpc>
                <a:spcPct val="90000"/>
              </a:lnSpc>
              <a:spcBef>
                <a:spcPts val="1000"/>
              </a:spcBef>
              <a:spcAft>
                <a:spcPts val="0"/>
              </a:spcAft>
              <a:buClr>
                <a:srgbClr val="2F5496"/>
              </a:buClr>
              <a:buSzPts val="2400"/>
              <a:buNone/>
            </a:pPr>
            <a:endParaRPr/>
          </a:p>
        </p:txBody>
      </p:sp>
      <p:pic>
        <p:nvPicPr>
          <p:cNvPr id="142" name="Google Shape;142;p13"/>
          <p:cNvPicPr preferRelativeResize="0"/>
          <p:nvPr/>
        </p:nvPicPr>
        <p:blipFill rotWithShape="1">
          <a:blip r:embed="rId3">
            <a:alphaModFix/>
          </a:blip>
          <a:srcRect/>
          <a:stretch/>
        </p:blipFill>
        <p:spPr>
          <a:xfrm>
            <a:off x="3303950" y="3796159"/>
            <a:ext cx="2323003" cy="2800378"/>
          </a:xfrm>
          <a:prstGeom prst="rect">
            <a:avLst/>
          </a:prstGeom>
          <a:noFill/>
          <a:ln>
            <a:noFill/>
          </a:ln>
        </p:spPr>
      </p:pic>
      <p:pic>
        <p:nvPicPr>
          <p:cNvPr id="143" name="Google Shape;143;p13"/>
          <p:cNvPicPr preferRelativeResize="0"/>
          <p:nvPr/>
        </p:nvPicPr>
        <p:blipFill rotWithShape="1">
          <a:blip r:embed="rId4">
            <a:alphaModFix/>
          </a:blip>
          <a:srcRect l="33389" t="15767" r="34518" b="9359"/>
          <a:stretch/>
        </p:blipFill>
        <p:spPr>
          <a:xfrm>
            <a:off x="6096000" y="3796159"/>
            <a:ext cx="2133850" cy="280037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7"/>
        <p:cNvGrpSpPr/>
        <p:nvPr/>
      </p:nvGrpSpPr>
      <p:grpSpPr>
        <a:xfrm>
          <a:off x="0" y="0"/>
          <a:ext cx="0" cy="0"/>
          <a:chOff x="0" y="0"/>
          <a:chExt cx="0" cy="0"/>
        </a:xfrm>
      </p:grpSpPr>
      <p:pic>
        <p:nvPicPr>
          <p:cNvPr id="148" name="Google Shape;148;p14"/>
          <p:cNvPicPr preferRelativeResize="0"/>
          <p:nvPr/>
        </p:nvPicPr>
        <p:blipFill rotWithShape="1">
          <a:blip r:embed="rId4">
            <a:alphaModFix/>
          </a:blip>
          <a:srcRect/>
          <a:stretch/>
        </p:blipFill>
        <p:spPr>
          <a:xfrm>
            <a:off x="5072618" y="2405618"/>
            <a:ext cx="2046763" cy="204676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Google Shape;35;p2"/>
          <p:cNvSpPr txBox="1">
            <a:spLocks noGrp="1"/>
          </p:cNvSpPr>
          <p:nvPr>
            <p:ph type="body" idx="1"/>
          </p:nvPr>
        </p:nvSpPr>
        <p:spPr>
          <a:xfrm>
            <a:off x="680614" y="2015613"/>
            <a:ext cx="10831512" cy="57179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9CC2E5"/>
              </a:buClr>
              <a:buSzPts val="2600"/>
              <a:buNone/>
            </a:pPr>
            <a:r>
              <a:rPr lang="es-ES"/>
              <a:t>ANTECEDENTES.</a:t>
            </a:r>
            <a:endParaRPr/>
          </a:p>
        </p:txBody>
      </p:sp>
      <p:sp>
        <p:nvSpPr>
          <p:cNvPr id="36" name="Google Shape;36;p2"/>
          <p:cNvSpPr txBox="1">
            <a:spLocks noGrp="1"/>
          </p:cNvSpPr>
          <p:nvPr>
            <p:ph type="body" idx="2"/>
          </p:nvPr>
        </p:nvSpPr>
        <p:spPr>
          <a:xfrm>
            <a:off x="680614" y="2587413"/>
            <a:ext cx="10831512" cy="3054774"/>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rgbClr val="2F5496"/>
              </a:buClr>
              <a:buSzPts val="2400"/>
              <a:buChar char="•"/>
            </a:pPr>
            <a:r>
              <a:rPr lang="es-ES"/>
              <a:t>Enfermedad infecto-contagiosa.</a:t>
            </a:r>
            <a:endParaRPr/>
          </a:p>
          <a:p>
            <a:pPr marL="228600" lvl="0" indent="-228600" algn="l" rtl="0">
              <a:lnSpc>
                <a:spcPct val="90000"/>
              </a:lnSpc>
              <a:spcBef>
                <a:spcPts val="1000"/>
              </a:spcBef>
              <a:spcAft>
                <a:spcPts val="0"/>
              </a:spcAft>
              <a:buClr>
                <a:srgbClr val="2F5496"/>
              </a:buClr>
              <a:buSzPts val="2400"/>
              <a:buChar char="•"/>
            </a:pPr>
            <a:r>
              <a:rPr lang="es-ES"/>
              <a:t>Producido por VIRUS VARICELA-ZOSTER.</a:t>
            </a:r>
            <a:endParaRPr/>
          </a:p>
          <a:p>
            <a:pPr marL="228600" lvl="0" indent="-228600" algn="l" rtl="0">
              <a:lnSpc>
                <a:spcPct val="90000"/>
              </a:lnSpc>
              <a:spcBef>
                <a:spcPts val="1000"/>
              </a:spcBef>
              <a:spcAft>
                <a:spcPts val="0"/>
              </a:spcAft>
              <a:buClr>
                <a:srgbClr val="2F5496"/>
              </a:buClr>
              <a:buSzPts val="2400"/>
              <a:buChar char="•"/>
            </a:pPr>
            <a:r>
              <a:rPr lang="es-ES"/>
              <a:t>Comienzo repentino.</a:t>
            </a:r>
            <a:endParaRPr/>
          </a:p>
          <a:p>
            <a:pPr marL="228600" lvl="0" indent="-228600" algn="l" rtl="0">
              <a:lnSpc>
                <a:spcPct val="90000"/>
              </a:lnSpc>
              <a:spcBef>
                <a:spcPts val="1000"/>
              </a:spcBef>
              <a:spcAft>
                <a:spcPts val="0"/>
              </a:spcAft>
              <a:buClr>
                <a:srgbClr val="2F5496"/>
              </a:buClr>
              <a:buSzPts val="2400"/>
              <a:buChar char="•"/>
            </a:pPr>
            <a:r>
              <a:rPr lang="es-ES"/>
              <a:t>Altamente contagiosa.</a:t>
            </a:r>
            <a:endParaRPr/>
          </a:p>
        </p:txBody>
      </p:sp>
      <p:graphicFrame>
        <p:nvGraphicFramePr>
          <p:cNvPr id="37" name="Google Shape;37;p2"/>
          <p:cNvGraphicFramePr/>
          <p:nvPr/>
        </p:nvGraphicFramePr>
        <p:xfrm>
          <a:off x="1933677" y="4573911"/>
          <a:ext cx="8128000" cy="640090"/>
        </p:xfrm>
        <a:graphic>
          <a:graphicData uri="http://schemas.openxmlformats.org/drawingml/2006/table">
            <a:tbl>
              <a:tblPr firstRow="1" bandRow="1">
                <a:noFill/>
                <a:tableStyleId>{8BFB8A57-F2B7-4482-AB8F-18E785DF0338}</a:tableStyleId>
              </a:tblPr>
              <a:tblGrid>
                <a:gridCol w="8128000">
                  <a:extLst>
                    <a:ext uri="{9D8B030D-6E8A-4147-A177-3AD203B41FA5}">
                      <a16:colId xmlns:a16="http://schemas.microsoft.com/office/drawing/2014/main" val="20000"/>
                    </a:ext>
                  </a:extLst>
                </a:gridCol>
              </a:tblGrid>
              <a:tr h="370850">
                <a:tc>
                  <a:txBody>
                    <a:bodyPr/>
                    <a:lstStyle/>
                    <a:p>
                      <a:pPr marL="0" marR="0" lvl="0" indent="0" algn="l" rtl="0">
                        <a:spcBef>
                          <a:spcPts val="0"/>
                        </a:spcBef>
                        <a:spcAft>
                          <a:spcPts val="0"/>
                        </a:spcAft>
                        <a:buNone/>
                      </a:pPr>
                      <a:r>
                        <a:rPr lang="es-ES" sz="1800" b="0" i="0" u="none" strike="noStrike" cap="none">
                          <a:solidFill>
                            <a:schemeClr val="lt1"/>
                          </a:solidFill>
                          <a:latin typeface="Calibri"/>
                          <a:ea typeface="Calibri"/>
                          <a:cs typeface="Calibri"/>
                          <a:sym typeface="Calibri"/>
                        </a:rPr>
                        <a:t>Se estima que más del 90% de la población ha tenido la enfermedad antes de los 15 años, con una máxima incidencia entre los 2 y 8 años de edad.</a:t>
                      </a:r>
                      <a:endParaRPr sz="1800"/>
                    </a:p>
                  </a:txBody>
                  <a:tcPr marL="91450" marR="91450" marT="45725" marB="45725"/>
                </a:tc>
                <a:extLst>
                  <a:ext uri="{0D108BD9-81ED-4DB2-BD59-A6C34878D82A}">
                    <a16:rowId xmlns:a16="http://schemas.microsoft.com/office/drawing/2014/main" val="10000"/>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Google Shape;42;p3"/>
          <p:cNvSpPr txBox="1">
            <a:spLocks noGrp="1"/>
          </p:cNvSpPr>
          <p:nvPr>
            <p:ph type="title"/>
          </p:nvPr>
        </p:nvSpPr>
        <p:spPr>
          <a:xfrm>
            <a:off x="679873" y="846667"/>
            <a:ext cx="10832253" cy="1263487"/>
          </a:xfrm>
          <a:prstGeom prst="rect">
            <a:avLst/>
          </a:prstGeom>
          <a:noFill/>
          <a:ln>
            <a:noFill/>
          </a:ln>
        </p:spPr>
        <p:txBody>
          <a:bodyPr spcFirstLastPara="1" wrap="square" lIns="91425" tIns="45700" rIns="91425" bIns="45700" anchor="t" anchorCtr="0">
            <a:normAutofit fontScale="90000"/>
          </a:bodyPr>
          <a:lstStyle/>
          <a:p>
            <a:pPr marL="0" lvl="0" indent="0" algn="ctr" rtl="0">
              <a:lnSpc>
                <a:spcPct val="90000"/>
              </a:lnSpc>
              <a:spcBef>
                <a:spcPts val="0"/>
              </a:spcBef>
              <a:spcAft>
                <a:spcPts val="0"/>
              </a:spcAft>
              <a:buClr>
                <a:srgbClr val="2F5496"/>
              </a:buClr>
              <a:buSzPct val="100000"/>
              <a:buFont typeface="Verdana"/>
              <a:buNone/>
            </a:pPr>
            <a:r>
              <a:rPr lang="es-ES"/>
              <a:t>Los mecanismos y periodo de transmisión:</a:t>
            </a:r>
            <a:endParaRPr/>
          </a:p>
        </p:txBody>
      </p:sp>
      <p:sp>
        <p:nvSpPr>
          <p:cNvPr id="43" name="Google Shape;43;p3"/>
          <p:cNvSpPr txBox="1">
            <a:spLocks noGrp="1"/>
          </p:cNvSpPr>
          <p:nvPr>
            <p:ph type="body" idx="2"/>
          </p:nvPr>
        </p:nvSpPr>
        <p:spPr>
          <a:xfrm>
            <a:off x="680614" y="2367613"/>
            <a:ext cx="10831512" cy="3054774"/>
          </a:xfrm>
          <a:prstGeom prst="rect">
            <a:avLst/>
          </a:prstGeom>
          <a:noFill/>
          <a:ln>
            <a:noFill/>
          </a:ln>
        </p:spPr>
        <p:txBody>
          <a:bodyPr spcFirstLastPara="1" wrap="square" lIns="91425" tIns="45700" rIns="91425" bIns="45700" anchor="t" anchorCtr="0">
            <a:normAutofit/>
          </a:bodyPr>
          <a:lstStyle/>
          <a:p>
            <a:pPr marL="0" lvl="0" indent="0" algn="just" rtl="0">
              <a:lnSpc>
                <a:spcPct val="90000"/>
              </a:lnSpc>
              <a:spcBef>
                <a:spcPts val="0"/>
              </a:spcBef>
              <a:spcAft>
                <a:spcPts val="0"/>
              </a:spcAft>
              <a:buClr>
                <a:srgbClr val="475156"/>
              </a:buClr>
              <a:buSzPts val="2400"/>
              <a:buNone/>
            </a:pPr>
            <a:r>
              <a:rPr lang="es-ES" b="0" i="0">
                <a:solidFill>
                  <a:srgbClr val="475156"/>
                </a:solidFill>
                <a:latin typeface="Open Sans"/>
                <a:ea typeface="Open Sans"/>
                <a:cs typeface="Open Sans"/>
                <a:sym typeface="Open Sans"/>
              </a:rPr>
              <a:t>El principal mecanismo de transmisión es por </a:t>
            </a:r>
            <a:r>
              <a:rPr lang="es-ES" b="1" i="0">
                <a:solidFill>
                  <a:srgbClr val="475156"/>
                </a:solidFill>
                <a:latin typeface="Open Sans"/>
                <a:ea typeface="Open Sans"/>
                <a:cs typeface="Open Sans"/>
                <a:sym typeface="Open Sans"/>
              </a:rPr>
              <a:t>vía aérea</a:t>
            </a:r>
            <a:r>
              <a:rPr lang="es-ES" b="0" i="0">
                <a:solidFill>
                  <a:srgbClr val="475156"/>
                </a:solidFill>
                <a:latin typeface="Open Sans"/>
                <a:ea typeface="Open Sans"/>
                <a:cs typeface="Open Sans"/>
                <a:sym typeface="Open Sans"/>
              </a:rPr>
              <a:t>, mediante </a:t>
            </a:r>
            <a:r>
              <a:rPr lang="es-ES" b="1" i="0">
                <a:solidFill>
                  <a:srgbClr val="475156"/>
                </a:solidFill>
                <a:latin typeface="Open Sans"/>
                <a:ea typeface="Open Sans"/>
                <a:cs typeface="Open Sans"/>
                <a:sym typeface="Open Sans"/>
              </a:rPr>
              <a:t>secreciones respiratorias </a:t>
            </a:r>
            <a:r>
              <a:rPr lang="es-ES" b="0" i="0">
                <a:solidFill>
                  <a:srgbClr val="475156"/>
                </a:solidFill>
                <a:latin typeface="Open Sans"/>
                <a:ea typeface="Open Sans"/>
                <a:cs typeface="Open Sans"/>
                <a:sym typeface="Open Sans"/>
              </a:rPr>
              <a:t>de una persona infectada a otra, cuyo período de mayor contagiosidad es de 1 o 2 días antes de que la erupción aparezca, y hasta 5 días después de la aparición de las vesículas. </a:t>
            </a:r>
            <a:endParaRPr/>
          </a:p>
          <a:p>
            <a:pPr marL="0" lvl="0" indent="0" algn="just" rtl="0">
              <a:lnSpc>
                <a:spcPct val="90000"/>
              </a:lnSpc>
              <a:spcBef>
                <a:spcPts val="1000"/>
              </a:spcBef>
              <a:spcAft>
                <a:spcPts val="0"/>
              </a:spcAft>
              <a:buClr>
                <a:srgbClr val="2F5496"/>
              </a:buClr>
              <a:buSzPts val="2400"/>
              <a:buNone/>
            </a:pPr>
            <a:endParaRPr>
              <a:solidFill>
                <a:srgbClr val="475156"/>
              </a:solidFill>
              <a:latin typeface="Open Sans"/>
              <a:ea typeface="Open Sans"/>
              <a:cs typeface="Open Sans"/>
              <a:sym typeface="Open Sans"/>
            </a:endParaRPr>
          </a:p>
          <a:p>
            <a:pPr marL="0" lvl="0" indent="0" algn="just" rtl="0">
              <a:lnSpc>
                <a:spcPct val="90000"/>
              </a:lnSpc>
              <a:spcBef>
                <a:spcPts val="1000"/>
              </a:spcBef>
              <a:spcAft>
                <a:spcPts val="0"/>
              </a:spcAft>
              <a:buClr>
                <a:srgbClr val="475156"/>
              </a:buClr>
              <a:buSzPts val="2400"/>
              <a:buNone/>
            </a:pPr>
            <a:r>
              <a:rPr lang="es-ES" b="0" i="0">
                <a:solidFill>
                  <a:srgbClr val="475156"/>
                </a:solidFill>
                <a:latin typeface="Open Sans"/>
                <a:ea typeface="Open Sans"/>
                <a:cs typeface="Open Sans"/>
                <a:sym typeface="Open Sans"/>
              </a:rPr>
              <a:t>Otra vía, es por </a:t>
            </a:r>
            <a:r>
              <a:rPr lang="es-ES" b="1" i="0">
                <a:solidFill>
                  <a:srgbClr val="475156"/>
                </a:solidFill>
                <a:latin typeface="Open Sans"/>
                <a:ea typeface="Open Sans"/>
                <a:cs typeface="Open Sans"/>
                <a:sym typeface="Open Sans"/>
              </a:rPr>
              <a:t>contacto directo con la erupción </a:t>
            </a:r>
            <a:r>
              <a:rPr lang="es-ES" b="0" i="0">
                <a:solidFill>
                  <a:srgbClr val="475156"/>
                </a:solidFill>
                <a:latin typeface="Open Sans"/>
                <a:ea typeface="Open Sans"/>
                <a:cs typeface="Open Sans"/>
                <a:sym typeface="Open Sans"/>
              </a:rPr>
              <a:t>de la varicela </a:t>
            </a:r>
            <a:r>
              <a:rPr lang="es-ES" b="1" i="0">
                <a:solidFill>
                  <a:srgbClr val="475156"/>
                </a:solidFill>
                <a:latin typeface="Open Sans"/>
                <a:ea typeface="Open Sans"/>
                <a:cs typeface="Open Sans"/>
                <a:sym typeface="Open Sans"/>
              </a:rPr>
              <a:t>antes de formarse la costra</a:t>
            </a:r>
            <a:r>
              <a:rPr lang="es-ES" b="0" i="0">
                <a:solidFill>
                  <a:srgbClr val="475156"/>
                </a:solidFill>
                <a:latin typeface="Open Sans"/>
                <a:ea typeface="Open Sans"/>
                <a:cs typeface="Open Sans"/>
                <a:sym typeface="Open Sans"/>
              </a:rPr>
              <a:t>, ya que el líquido de las vesículas contiene altas concentraciones del virus.</a:t>
            </a:r>
            <a:endParaRPr/>
          </a:p>
        </p:txBody>
      </p:sp>
      <p:graphicFrame>
        <p:nvGraphicFramePr>
          <p:cNvPr id="44" name="Google Shape;44;p3"/>
          <p:cNvGraphicFramePr/>
          <p:nvPr/>
        </p:nvGraphicFramePr>
        <p:xfrm>
          <a:off x="680614" y="5773446"/>
          <a:ext cx="10184025" cy="370850"/>
        </p:xfrm>
        <a:graphic>
          <a:graphicData uri="http://schemas.openxmlformats.org/drawingml/2006/table">
            <a:tbl>
              <a:tblPr firstRow="1" bandRow="1">
                <a:noFill/>
                <a:tableStyleId>{8BFB8A57-F2B7-4482-AB8F-18E785DF0338}</a:tableStyleId>
              </a:tblPr>
              <a:tblGrid>
                <a:gridCol w="10184025">
                  <a:extLst>
                    <a:ext uri="{9D8B030D-6E8A-4147-A177-3AD203B41FA5}">
                      <a16:colId xmlns:a16="http://schemas.microsoft.com/office/drawing/2014/main" val="20000"/>
                    </a:ext>
                  </a:extLst>
                </a:gridCol>
              </a:tblGrid>
              <a:tr h="370850">
                <a:tc>
                  <a:txBody>
                    <a:bodyPr/>
                    <a:lstStyle/>
                    <a:p>
                      <a:pPr marL="0" marR="0" lvl="0" indent="0" algn="l" rtl="0">
                        <a:spcBef>
                          <a:spcPts val="0"/>
                        </a:spcBef>
                        <a:spcAft>
                          <a:spcPts val="0"/>
                        </a:spcAft>
                        <a:buNone/>
                      </a:pPr>
                      <a:r>
                        <a:rPr lang="es-ES" sz="1800" b="0" i="0">
                          <a:solidFill>
                            <a:schemeClr val="lt1"/>
                          </a:solidFill>
                          <a:latin typeface="Calibri"/>
                          <a:ea typeface="Calibri"/>
                          <a:cs typeface="Calibri"/>
                          <a:sym typeface="Calibri"/>
                        </a:rPr>
                        <a:t>El período de incubación es de 12 a 20 días y el ser humano es el único reservorio y fuente de infección.</a:t>
                      </a:r>
                      <a:endParaRPr sz="1800"/>
                    </a:p>
                  </a:txBody>
                  <a:tcPr marL="91450" marR="91450" marT="45725" marB="45725"/>
                </a:tc>
                <a:extLst>
                  <a:ext uri="{0D108BD9-81ED-4DB2-BD59-A6C34878D82A}">
                    <a16:rowId xmlns:a16="http://schemas.microsoft.com/office/drawing/2014/main" val="10000"/>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
        <p:cNvGrpSpPr/>
        <p:nvPr/>
      </p:nvGrpSpPr>
      <p:grpSpPr>
        <a:xfrm>
          <a:off x="0" y="0"/>
          <a:ext cx="0" cy="0"/>
          <a:chOff x="0" y="0"/>
          <a:chExt cx="0" cy="0"/>
        </a:xfrm>
      </p:grpSpPr>
      <p:sp>
        <p:nvSpPr>
          <p:cNvPr id="49" name="Google Shape;49;p4"/>
          <p:cNvSpPr/>
          <p:nvPr/>
        </p:nvSpPr>
        <p:spPr>
          <a:xfrm>
            <a:off x="3049"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50" name="Google Shape;50;p4"/>
          <p:cNvPicPr preferRelativeResize="0"/>
          <p:nvPr/>
        </p:nvPicPr>
        <p:blipFill rotWithShape="1">
          <a:blip r:embed="rId3">
            <a:alphaModFix/>
          </a:blip>
          <a:srcRect t="1721" b="9625"/>
          <a:stretch/>
        </p:blipFill>
        <p:spPr>
          <a:xfrm>
            <a:off x="2522356" y="10"/>
            <a:ext cx="9669642" cy="6857990"/>
          </a:xfrm>
          <a:prstGeom prst="rect">
            <a:avLst/>
          </a:prstGeom>
          <a:noFill/>
          <a:ln>
            <a:noFill/>
          </a:ln>
        </p:spPr>
      </p:pic>
      <p:sp>
        <p:nvSpPr>
          <p:cNvPr id="51" name="Google Shape;51;p4"/>
          <p:cNvSpPr/>
          <p:nvPr/>
        </p:nvSpPr>
        <p:spPr>
          <a:xfrm>
            <a:off x="-1" y="0"/>
            <a:ext cx="7390263" cy="6858000"/>
          </a:xfrm>
          <a:prstGeom prst="rect">
            <a:avLst/>
          </a:prstGeom>
          <a:gradFill>
            <a:gsLst>
              <a:gs pos="0">
                <a:srgbClr val="FFFFFF">
                  <a:alpha val="0"/>
                </a:srgbClr>
              </a:gs>
              <a:gs pos="19000">
                <a:srgbClr val="FFFFFF">
                  <a:alpha val="37647"/>
                </a:srgbClr>
              </a:gs>
              <a:gs pos="35000">
                <a:srgbClr val="FFFFFF">
                  <a:alpha val="76862"/>
                </a:srgbClr>
              </a:gs>
              <a:gs pos="48000">
                <a:schemeClr val="lt1"/>
              </a:gs>
              <a:gs pos="100000">
                <a:schemeClr val="lt1"/>
              </a:gs>
            </a:gsLst>
            <a:lin ang="10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2" name="Google Shape;52;p4"/>
          <p:cNvSpPr txBox="1">
            <a:spLocks noGrp="1"/>
          </p:cNvSpPr>
          <p:nvPr>
            <p:ph type="title"/>
          </p:nvPr>
        </p:nvSpPr>
        <p:spPr>
          <a:xfrm>
            <a:off x="354623" y="361747"/>
            <a:ext cx="5257800" cy="1899912"/>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Calibri"/>
              <a:buNone/>
            </a:pPr>
            <a:r>
              <a:rPr lang="es-ES" sz="4000" dirty="0">
                <a:solidFill>
                  <a:schemeClr val="dk1"/>
                </a:solidFill>
                <a:latin typeface="Calibri"/>
                <a:ea typeface="Calibri"/>
                <a:cs typeface="Calibri"/>
                <a:sym typeface="Calibri"/>
              </a:rPr>
              <a:t>Cuadro clínico de Varicela</a:t>
            </a:r>
            <a:endParaRPr dirty="0"/>
          </a:p>
        </p:txBody>
      </p:sp>
      <p:sp>
        <p:nvSpPr>
          <p:cNvPr id="53" name="Google Shape;53;p4"/>
          <p:cNvSpPr txBox="1">
            <a:spLocks noGrp="1"/>
          </p:cNvSpPr>
          <p:nvPr>
            <p:ph type="body" idx="2"/>
          </p:nvPr>
        </p:nvSpPr>
        <p:spPr>
          <a:xfrm>
            <a:off x="354623" y="2434201"/>
            <a:ext cx="3971191" cy="3131330"/>
          </a:xfrm>
          <a:prstGeom prst="rect">
            <a:avLst/>
          </a:prstGeom>
          <a:noFill/>
          <a:ln>
            <a:noFill/>
          </a:ln>
        </p:spPr>
        <p:txBody>
          <a:bodyPr spcFirstLastPara="1" wrap="square" lIns="91425" tIns="45700" rIns="91425" bIns="45700" anchor="t" anchorCtr="0">
            <a:normAutofit/>
          </a:bodyPr>
          <a:lstStyle/>
          <a:p>
            <a:pPr marL="0" lvl="0" indent="0" algn="just" rtl="0">
              <a:lnSpc>
                <a:spcPct val="90000"/>
              </a:lnSpc>
              <a:spcBef>
                <a:spcPts val="0"/>
              </a:spcBef>
              <a:spcAft>
                <a:spcPts val="0"/>
              </a:spcAft>
              <a:buClr>
                <a:schemeClr val="dk1"/>
              </a:buClr>
              <a:buSzPts val="2000"/>
              <a:buNone/>
            </a:pPr>
            <a:r>
              <a:rPr lang="es-ES" sz="2000">
                <a:solidFill>
                  <a:schemeClr val="dk1"/>
                </a:solidFill>
                <a:latin typeface="Calibri"/>
                <a:ea typeface="Calibri"/>
                <a:cs typeface="Calibri"/>
                <a:sym typeface="Calibri"/>
              </a:rPr>
              <a:t>Comienzo repentino con o sin fiebre, síntomas generales mínimos y erupción generalizada pruriginosa, inicialmente de tipo máculo-papular que evolucionan a vesículas durante 3 o 4 días y posteriormente a costras granulares. Las diversas etapas de las lesiones coexisten y son superficiales, afectando piel y mucosas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5"/>
          <p:cNvSpPr txBox="1">
            <a:spLocks noGrp="1"/>
          </p:cNvSpPr>
          <p:nvPr>
            <p:ph type="title"/>
          </p:nvPr>
        </p:nvSpPr>
        <p:spPr>
          <a:xfrm>
            <a:off x="679873" y="846667"/>
            <a:ext cx="10832253" cy="646049"/>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rgbClr val="2F5496"/>
              </a:buClr>
              <a:buSzPct val="100000"/>
              <a:buFont typeface="Verdana"/>
              <a:buNone/>
            </a:pPr>
            <a:r>
              <a:rPr lang="es-ES"/>
              <a:t>Diagnóstico</a:t>
            </a:r>
            <a:endParaRPr/>
          </a:p>
        </p:txBody>
      </p:sp>
      <p:graphicFrame>
        <p:nvGraphicFramePr>
          <p:cNvPr id="59" name="Google Shape;59;p5"/>
          <p:cNvGraphicFramePr/>
          <p:nvPr/>
        </p:nvGraphicFramePr>
        <p:xfrm>
          <a:off x="1441939" y="2129777"/>
          <a:ext cx="8387850" cy="789275"/>
        </p:xfrm>
        <a:graphic>
          <a:graphicData uri="http://schemas.openxmlformats.org/drawingml/2006/table">
            <a:tbl>
              <a:tblPr firstRow="1" bandRow="1">
                <a:noFill/>
                <a:tableStyleId>{8BFB8A57-F2B7-4482-AB8F-18E785DF0338}</a:tableStyleId>
              </a:tblPr>
              <a:tblGrid>
                <a:gridCol w="8387850">
                  <a:extLst>
                    <a:ext uri="{9D8B030D-6E8A-4147-A177-3AD203B41FA5}">
                      <a16:colId xmlns:a16="http://schemas.microsoft.com/office/drawing/2014/main" val="20000"/>
                    </a:ext>
                  </a:extLst>
                </a:gridCol>
              </a:tblGrid>
              <a:tr h="789275">
                <a:tc>
                  <a:txBody>
                    <a:bodyPr/>
                    <a:lstStyle/>
                    <a:p>
                      <a:pPr marL="0" marR="0" lvl="0" indent="0" algn="ctr" rtl="0">
                        <a:spcBef>
                          <a:spcPts val="0"/>
                        </a:spcBef>
                        <a:spcAft>
                          <a:spcPts val="0"/>
                        </a:spcAft>
                        <a:buNone/>
                      </a:pPr>
                      <a:r>
                        <a:rPr lang="es-ES" sz="1800" b="0" i="0">
                          <a:solidFill>
                            <a:schemeClr val="lt1"/>
                          </a:solidFill>
                          <a:latin typeface="Calibri"/>
                          <a:ea typeface="Calibri"/>
                          <a:cs typeface="Calibri"/>
                          <a:sym typeface="Calibri"/>
                        </a:rPr>
                        <a:t>El médico generalmente hace el diagnóstico a través de la clínica del paciente junto con la anamnesis durante la consulta.</a:t>
                      </a:r>
                      <a:endParaRPr/>
                    </a:p>
                  </a:txBody>
                  <a:tcPr marL="91450" marR="91450" marT="45725" marB="45725"/>
                </a:tc>
                <a:extLst>
                  <a:ext uri="{0D108BD9-81ED-4DB2-BD59-A6C34878D82A}">
                    <a16:rowId xmlns:a16="http://schemas.microsoft.com/office/drawing/2014/main" val="10000"/>
                  </a:ext>
                </a:extLst>
              </a:tr>
            </a:tbl>
          </a:graphicData>
        </a:graphic>
      </p:graphicFrame>
      <p:sp>
        <p:nvSpPr>
          <p:cNvPr id="60" name="Google Shape;60;p5"/>
          <p:cNvSpPr txBox="1">
            <a:spLocks noGrp="1"/>
          </p:cNvSpPr>
          <p:nvPr>
            <p:ph type="body" idx="2"/>
          </p:nvPr>
        </p:nvSpPr>
        <p:spPr>
          <a:xfrm>
            <a:off x="679873" y="5319251"/>
            <a:ext cx="10831512" cy="32293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2F5496"/>
              </a:buClr>
              <a:buSzPts val="1800"/>
              <a:buNone/>
            </a:pPr>
            <a:r>
              <a:rPr lang="es-ES" sz="1800"/>
              <a:t>Fuente: </a:t>
            </a:r>
            <a:r>
              <a:rPr lang="es-ES" sz="1800" b="0" i="0">
                <a:solidFill>
                  <a:srgbClr val="475156"/>
                </a:solidFill>
                <a:latin typeface="Open Sans"/>
                <a:ea typeface="Open Sans"/>
                <a:cs typeface="Open Sans"/>
                <a:sym typeface="Open Sans"/>
              </a:rPr>
              <a:t>Circular B51/Nº 16 del 28 de abril de 2006: Sistema de Vigilancia Centinela de Varicela.</a:t>
            </a:r>
            <a:endParaRPr sz="1800"/>
          </a:p>
        </p:txBody>
      </p:sp>
      <p:graphicFrame>
        <p:nvGraphicFramePr>
          <p:cNvPr id="61" name="Google Shape;61;p5"/>
          <p:cNvGraphicFramePr/>
          <p:nvPr>
            <p:extLst>
              <p:ext uri="{D42A27DB-BD31-4B8C-83A1-F6EECF244321}">
                <p14:modId xmlns:p14="http://schemas.microsoft.com/office/powerpoint/2010/main" val="2307544921"/>
              </p:ext>
            </p:extLst>
          </p:nvPr>
        </p:nvGraphicFramePr>
        <p:xfrm>
          <a:off x="1441939" y="3323493"/>
          <a:ext cx="8387850" cy="914410"/>
        </p:xfrm>
        <a:graphic>
          <a:graphicData uri="http://schemas.openxmlformats.org/drawingml/2006/table">
            <a:tbl>
              <a:tblPr firstRow="1" bandRow="1">
                <a:noFill/>
                <a:tableStyleId>{8BFB8A57-F2B7-4482-AB8F-18E785DF0338}</a:tableStyleId>
              </a:tblPr>
              <a:tblGrid>
                <a:gridCol w="8387850">
                  <a:extLst>
                    <a:ext uri="{9D8B030D-6E8A-4147-A177-3AD203B41FA5}">
                      <a16:colId xmlns:a16="http://schemas.microsoft.com/office/drawing/2014/main" val="20000"/>
                    </a:ext>
                  </a:extLst>
                </a:gridCol>
              </a:tblGrid>
              <a:tr h="646050">
                <a:tc>
                  <a:txBody>
                    <a:bodyPr/>
                    <a:lstStyle/>
                    <a:p>
                      <a:pPr marL="0" marR="0" lvl="0" indent="0" algn="ctr" rtl="0">
                        <a:spcBef>
                          <a:spcPts val="0"/>
                        </a:spcBef>
                        <a:spcAft>
                          <a:spcPts val="0"/>
                        </a:spcAft>
                        <a:buNone/>
                      </a:pPr>
                      <a:r>
                        <a:rPr lang="es-ES" sz="1800" b="0" dirty="0"/>
                        <a:t>Se sugiere que los pacientes con sospecha de varicela no esperen  su atención en sala de espera, sino que pasen directo a box, con la finalidad de reducir la exposición de contactos de riesgos.</a:t>
                      </a:r>
                      <a:endParaRPr sz="1800" b="0" dirty="0"/>
                    </a:p>
                  </a:txBody>
                  <a:tcPr marL="91450" marR="91450" marT="45725" marB="45725"/>
                </a:tc>
                <a:extLst>
                  <a:ext uri="{0D108BD9-81ED-4DB2-BD59-A6C34878D82A}">
                    <a16:rowId xmlns:a16="http://schemas.microsoft.com/office/drawing/2014/main" val="10000"/>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6"/>
          <p:cNvSpPr txBox="1">
            <a:spLocks noGrp="1"/>
          </p:cNvSpPr>
          <p:nvPr>
            <p:ph type="title"/>
          </p:nvPr>
        </p:nvSpPr>
        <p:spPr>
          <a:xfrm>
            <a:off x="679873" y="283631"/>
            <a:ext cx="10832253" cy="1178084"/>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4F81BD"/>
              </a:buClr>
              <a:buSzPts val="4400"/>
              <a:buFont typeface="Open Sans"/>
              <a:buNone/>
            </a:pPr>
            <a:r>
              <a:rPr lang="es-ES" i="0" dirty="0">
                <a:solidFill>
                  <a:srgbClr val="4F81BD"/>
                </a:solidFill>
                <a:latin typeface="Open Sans"/>
                <a:ea typeface="Open Sans"/>
                <a:cs typeface="Open Sans"/>
                <a:sym typeface="Open Sans"/>
              </a:rPr>
              <a:t>Prevención y control</a:t>
            </a:r>
            <a:endParaRPr dirty="0"/>
          </a:p>
        </p:txBody>
      </p:sp>
      <p:sp>
        <p:nvSpPr>
          <p:cNvPr id="67" name="Google Shape;67;p6"/>
          <p:cNvSpPr txBox="1">
            <a:spLocks noGrp="1"/>
          </p:cNvSpPr>
          <p:nvPr>
            <p:ph type="body" idx="1"/>
          </p:nvPr>
        </p:nvSpPr>
        <p:spPr>
          <a:xfrm>
            <a:off x="679873" y="909263"/>
            <a:ext cx="10831512" cy="117808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475156"/>
              </a:buClr>
              <a:buSzPts val="2400"/>
              <a:buNone/>
            </a:pPr>
            <a:r>
              <a:rPr lang="es-ES" sz="2400" b="0" i="0" dirty="0">
                <a:solidFill>
                  <a:srgbClr val="475156"/>
                </a:solidFill>
                <a:latin typeface="Open Sans"/>
                <a:ea typeface="Open Sans"/>
                <a:cs typeface="Open Sans"/>
                <a:sym typeface="Open Sans"/>
              </a:rPr>
              <a:t>Las principales medidas de manejo son las siguientes:</a:t>
            </a:r>
            <a:endParaRPr sz="2400" dirty="0"/>
          </a:p>
        </p:txBody>
      </p:sp>
      <p:sp>
        <p:nvSpPr>
          <p:cNvPr id="68" name="Google Shape;68;p6"/>
          <p:cNvSpPr txBox="1">
            <a:spLocks noGrp="1"/>
          </p:cNvSpPr>
          <p:nvPr>
            <p:ph type="body" idx="2"/>
          </p:nvPr>
        </p:nvSpPr>
        <p:spPr>
          <a:xfrm>
            <a:off x="680614" y="6543367"/>
            <a:ext cx="10831512" cy="231059"/>
          </a:xfrm>
          <a:prstGeom prst="rect">
            <a:avLst/>
          </a:prstGeom>
          <a:noFill/>
          <a:ln>
            <a:noFill/>
          </a:ln>
        </p:spPr>
        <p:txBody>
          <a:bodyPr spcFirstLastPara="1" wrap="square" lIns="91425" tIns="45700" rIns="91425" bIns="45700" anchor="t" anchorCtr="0">
            <a:normAutofit lnSpcReduction="10000"/>
          </a:bodyPr>
          <a:lstStyle/>
          <a:p>
            <a:pPr marL="228600" lvl="0" indent="-228600" algn="ctr" rtl="0">
              <a:lnSpc>
                <a:spcPct val="90000"/>
              </a:lnSpc>
              <a:spcBef>
                <a:spcPts val="0"/>
              </a:spcBef>
              <a:spcAft>
                <a:spcPts val="0"/>
              </a:spcAft>
              <a:buClr>
                <a:srgbClr val="2F5496"/>
              </a:buClr>
              <a:buSzPts val="1100"/>
              <a:buChar char="•"/>
            </a:pPr>
            <a:r>
              <a:rPr lang="es-ES" sz="1100"/>
              <a:t>Fuente: </a:t>
            </a:r>
            <a:r>
              <a:rPr lang="es-ES" sz="1100" b="0" i="0">
                <a:solidFill>
                  <a:srgbClr val="475156"/>
                </a:solidFill>
                <a:latin typeface="Open Sans"/>
                <a:ea typeface="Open Sans"/>
                <a:cs typeface="Open Sans"/>
                <a:sym typeface="Open Sans"/>
              </a:rPr>
              <a:t>Circular B51/Nº 16 del 28 de abril de 2006: Sistema de Vigilancia Centinela de Varicela.</a:t>
            </a:r>
            <a:endParaRPr sz="1100"/>
          </a:p>
        </p:txBody>
      </p:sp>
      <p:grpSp>
        <p:nvGrpSpPr>
          <p:cNvPr id="69" name="Google Shape;69;p6"/>
          <p:cNvGrpSpPr/>
          <p:nvPr/>
        </p:nvGrpSpPr>
        <p:grpSpPr>
          <a:xfrm>
            <a:off x="1" y="1462461"/>
            <a:ext cx="8924543" cy="4974913"/>
            <a:chOff x="14" y="0"/>
            <a:chExt cx="9989545" cy="4955458"/>
          </a:xfrm>
        </p:grpSpPr>
        <p:sp>
          <p:nvSpPr>
            <p:cNvPr id="70" name="Google Shape;70;p6"/>
            <p:cNvSpPr/>
            <p:nvPr/>
          </p:nvSpPr>
          <p:spPr>
            <a:xfrm>
              <a:off x="14" y="0"/>
              <a:ext cx="3170519" cy="4955458"/>
            </a:xfrm>
            <a:prstGeom prst="roundRect">
              <a:avLst>
                <a:gd name="adj" fmla="val 10000"/>
              </a:avLst>
            </a:prstGeom>
            <a:solidFill>
              <a:srgbClr val="CCD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6"/>
            <p:cNvSpPr txBox="1"/>
            <p:nvPr/>
          </p:nvSpPr>
          <p:spPr>
            <a:xfrm>
              <a:off x="14" y="0"/>
              <a:ext cx="3170519" cy="1486637"/>
            </a:xfrm>
            <a:prstGeom prst="rect">
              <a:avLst/>
            </a:prstGeom>
            <a:noFill/>
            <a:ln>
              <a:noFill/>
            </a:ln>
          </p:spPr>
          <p:txBody>
            <a:bodyPr spcFirstLastPara="1" wrap="square" lIns="125725" tIns="125725" rIns="125725" bIns="125725" anchor="ctr" anchorCtr="0">
              <a:noAutofit/>
            </a:bodyPr>
            <a:lstStyle/>
            <a:p>
              <a:pPr marL="0" marR="0" lvl="0" indent="0" algn="ctr" rtl="0">
                <a:lnSpc>
                  <a:spcPct val="90000"/>
                </a:lnSpc>
                <a:spcBef>
                  <a:spcPts val="0"/>
                </a:spcBef>
                <a:spcAft>
                  <a:spcPts val="0"/>
                </a:spcAft>
                <a:buClr>
                  <a:schemeClr val="dk1"/>
                </a:buClr>
                <a:buSzPts val="3300"/>
                <a:buFont typeface="Calibri"/>
                <a:buNone/>
              </a:pPr>
              <a:r>
                <a:rPr lang="es-ES" sz="2800" b="1" i="0" u="none" strike="noStrike" cap="none" dirty="0">
                  <a:solidFill>
                    <a:schemeClr val="dk1"/>
                  </a:solidFill>
                  <a:latin typeface="Calibri"/>
                  <a:ea typeface="Calibri"/>
                  <a:cs typeface="Calibri"/>
                  <a:sym typeface="Calibri"/>
                </a:rPr>
                <a:t>Aislamiento</a:t>
              </a:r>
              <a:endParaRPr sz="2800" b="0" i="0" u="none" strike="noStrike" cap="none" dirty="0">
                <a:solidFill>
                  <a:schemeClr val="dk1"/>
                </a:solidFill>
                <a:latin typeface="Calibri"/>
                <a:ea typeface="Calibri"/>
                <a:cs typeface="Calibri"/>
                <a:sym typeface="Calibri"/>
              </a:endParaRPr>
            </a:p>
          </p:txBody>
        </p:sp>
        <p:sp>
          <p:nvSpPr>
            <p:cNvPr id="72" name="Google Shape;72;p6"/>
            <p:cNvSpPr/>
            <p:nvPr/>
          </p:nvSpPr>
          <p:spPr>
            <a:xfrm>
              <a:off x="318271" y="1487380"/>
              <a:ext cx="2536415" cy="3219561"/>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6"/>
            <p:cNvSpPr txBox="1"/>
            <p:nvPr/>
          </p:nvSpPr>
          <p:spPr>
            <a:xfrm>
              <a:off x="392560" y="1561669"/>
              <a:ext cx="2387837" cy="3070983"/>
            </a:xfrm>
            <a:prstGeom prst="rect">
              <a:avLst/>
            </a:prstGeom>
            <a:noFill/>
            <a:ln>
              <a:noFill/>
            </a:ln>
          </p:spPr>
          <p:txBody>
            <a:bodyPr spcFirstLastPara="1" wrap="square" lIns="40625" tIns="30475" rIns="40625" bIns="30475" anchor="ctr" anchorCtr="0">
              <a:noAutofit/>
            </a:bodyPr>
            <a:lstStyle/>
            <a:p>
              <a:pPr marL="0" marR="0" lvl="0" indent="0" algn="ctr" rtl="0">
                <a:lnSpc>
                  <a:spcPct val="90000"/>
                </a:lnSpc>
                <a:spcBef>
                  <a:spcPts val="0"/>
                </a:spcBef>
                <a:spcAft>
                  <a:spcPts val="0"/>
                </a:spcAft>
                <a:buClr>
                  <a:schemeClr val="lt1"/>
                </a:buClr>
                <a:buSzPts val="1600"/>
                <a:buFont typeface="Calibri"/>
                <a:buNone/>
              </a:pPr>
              <a:r>
                <a:rPr lang="es-ES" sz="1600" b="0" i="0" u="none" strike="noStrike" cap="none" dirty="0">
                  <a:solidFill>
                    <a:schemeClr val="lt1"/>
                  </a:solidFill>
                  <a:latin typeface="Calibri"/>
                  <a:ea typeface="Calibri"/>
                  <a:cs typeface="Calibri"/>
                  <a:sym typeface="Calibri"/>
                </a:rPr>
                <a:t>Se solicitará a los casos permanecer en confinamiento voluntario a lo menos por 5 días en sus hogares, idealmente hasta aparición de costras de las lesiones. </a:t>
              </a:r>
              <a:r>
                <a:rPr lang="es-ES" sz="1600" dirty="0">
                  <a:solidFill>
                    <a:schemeClr val="lt1"/>
                  </a:solidFill>
                  <a:latin typeface="Calibri"/>
                  <a:ea typeface="Calibri"/>
                  <a:cs typeface="Calibri"/>
                  <a:sym typeface="Calibri"/>
                </a:rPr>
                <a:t>E</a:t>
              </a:r>
              <a:r>
                <a:rPr lang="es-ES" sz="1600" b="0" i="0" u="none" strike="noStrike" cap="none" dirty="0">
                  <a:solidFill>
                    <a:schemeClr val="lt1"/>
                  </a:solidFill>
                  <a:latin typeface="Calibri"/>
                  <a:ea typeface="Calibri"/>
                  <a:cs typeface="Calibri"/>
                  <a:sym typeface="Calibri"/>
                </a:rPr>
                <a:t>vitando el contacto con personas susceptibles en escuelas, jardines o lugares públicos</a:t>
              </a:r>
              <a:endParaRPr sz="1600" b="0" i="0" u="none" strike="noStrike" cap="none" dirty="0">
                <a:solidFill>
                  <a:schemeClr val="lt1"/>
                </a:solidFill>
                <a:latin typeface="Calibri"/>
                <a:ea typeface="Calibri"/>
                <a:cs typeface="Calibri"/>
                <a:sym typeface="Calibri"/>
              </a:endParaRPr>
            </a:p>
          </p:txBody>
        </p:sp>
        <p:sp>
          <p:nvSpPr>
            <p:cNvPr id="74" name="Google Shape;74;p6"/>
            <p:cNvSpPr/>
            <p:nvPr/>
          </p:nvSpPr>
          <p:spPr>
            <a:xfrm>
              <a:off x="3409527" y="0"/>
              <a:ext cx="3170519" cy="4955458"/>
            </a:xfrm>
            <a:prstGeom prst="roundRect">
              <a:avLst>
                <a:gd name="adj" fmla="val 10000"/>
              </a:avLst>
            </a:prstGeom>
            <a:solidFill>
              <a:srgbClr val="CCD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6"/>
            <p:cNvSpPr txBox="1"/>
            <p:nvPr/>
          </p:nvSpPr>
          <p:spPr>
            <a:xfrm>
              <a:off x="3409527" y="0"/>
              <a:ext cx="3170519" cy="1486637"/>
            </a:xfrm>
            <a:prstGeom prst="rect">
              <a:avLst/>
            </a:prstGeom>
            <a:noFill/>
            <a:ln>
              <a:noFill/>
            </a:ln>
          </p:spPr>
          <p:txBody>
            <a:bodyPr spcFirstLastPara="1" wrap="square" lIns="125725" tIns="125725" rIns="125725" bIns="125725" anchor="ctr" anchorCtr="0">
              <a:noAutofit/>
            </a:bodyPr>
            <a:lstStyle/>
            <a:p>
              <a:pPr marL="0" marR="0" lvl="0" indent="0" algn="ctr" rtl="0">
                <a:lnSpc>
                  <a:spcPct val="90000"/>
                </a:lnSpc>
                <a:spcBef>
                  <a:spcPts val="0"/>
                </a:spcBef>
                <a:spcAft>
                  <a:spcPts val="0"/>
                </a:spcAft>
                <a:buClr>
                  <a:schemeClr val="dk1"/>
                </a:buClr>
                <a:buSzPts val="3300"/>
                <a:buFont typeface="Calibri"/>
                <a:buNone/>
              </a:pPr>
              <a:r>
                <a:rPr lang="es-ES" sz="2800" b="1" i="0" u="none" strike="noStrike" cap="none" dirty="0">
                  <a:solidFill>
                    <a:schemeClr val="dk1"/>
                  </a:solidFill>
                  <a:latin typeface="Calibri"/>
                  <a:ea typeface="Calibri"/>
                  <a:cs typeface="Calibri"/>
                  <a:sym typeface="Calibri"/>
                </a:rPr>
                <a:t>Limpieza/Desinfección</a:t>
              </a:r>
              <a:endParaRPr sz="2800" b="0" i="0" u="none" strike="noStrike" cap="none" dirty="0">
                <a:solidFill>
                  <a:schemeClr val="dk1"/>
                </a:solidFill>
                <a:latin typeface="Calibri"/>
                <a:ea typeface="Calibri"/>
                <a:cs typeface="Calibri"/>
                <a:sym typeface="Calibri"/>
              </a:endParaRPr>
            </a:p>
          </p:txBody>
        </p:sp>
        <p:sp>
          <p:nvSpPr>
            <p:cNvPr id="76" name="Google Shape;76;p6"/>
            <p:cNvSpPr/>
            <p:nvPr/>
          </p:nvSpPr>
          <p:spPr>
            <a:xfrm>
              <a:off x="3726579" y="1419510"/>
              <a:ext cx="2536415" cy="3221047"/>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6"/>
            <p:cNvSpPr txBox="1"/>
            <p:nvPr/>
          </p:nvSpPr>
          <p:spPr>
            <a:xfrm>
              <a:off x="3800868" y="1493799"/>
              <a:ext cx="2387837" cy="3072469"/>
            </a:xfrm>
            <a:prstGeom prst="rect">
              <a:avLst/>
            </a:prstGeom>
            <a:noFill/>
            <a:ln>
              <a:noFill/>
            </a:ln>
          </p:spPr>
          <p:txBody>
            <a:bodyPr spcFirstLastPara="1" wrap="square" lIns="40625" tIns="30475" rIns="40625" bIns="30475" anchor="ctr" anchorCtr="0">
              <a:noAutofit/>
            </a:bodyPr>
            <a:lstStyle/>
            <a:p>
              <a:pPr marL="0" marR="0" lvl="0" indent="0" algn="ctr" rtl="0">
                <a:lnSpc>
                  <a:spcPct val="90000"/>
                </a:lnSpc>
                <a:spcBef>
                  <a:spcPts val="0"/>
                </a:spcBef>
                <a:spcAft>
                  <a:spcPts val="0"/>
                </a:spcAft>
                <a:buClr>
                  <a:schemeClr val="lt1"/>
                </a:buClr>
                <a:buSzPts val="1600"/>
                <a:buFont typeface="Calibri"/>
                <a:buNone/>
              </a:pPr>
              <a:r>
                <a:rPr lang="es-ES" sz="1600" b="0" i="0" u="none" strike="noStrike" cap="none" dirty="0">
                  <a:solidFill>
                    <a:schemeClr val="lt1"/>
                  </a:solidFill>
                  <a:latin typeface="Calibri"/>
                  <a:ea typeface="Calibri"/>
                  <a:cs typeface="Calibri"/>
                  <a:sym typeface="Calibri"/>
                </a:rPr>
                <a:t>Se recomienda realizar limpieza seguida de desinfección de los objetos contaminados con secreciones nasofaríngeas (ejemplo: mesas, manillas, baños, </a:t>
              </a:r>
              <a:r>
                <a:rPr lang="es-ES" sz="1600" b="0" i="0" u="none" strike="noStrike" cap="none" dirty="0" err="1">
                  <a:solidFill>
                    <a:schemeClr val="lt1"/>
                  </a:solidFill>
                  <a:latin typeface="Calibri"/>
                  <a:ea typeface="Calibri"/>
                  <a:cs typeface="Calibri"/>
                  <a:sym typeface="Calibri"/>
                </a:rPr>
                <a:t>etc</a:t>
              </a:r>
              <a:r>
                <a:rPr lang="es-ES" sz="1600" b="0" i="0" u="none" strike="noStrike" cap="none" dirty="0">
                  <a:solidFill>
                    <a:schemeClr val="lt1"/>
                  </a:solidFill>
                  <a:latin typeface="Calibri"/>
                  <a:ea typeface="Calibri"/>
                  <a:cs typeface="Calibri"/>
                  <a:sym typeface="Calibri"/>
                </a:rPr>
                <a:t>)</a:t>
              </a:r>
              <a:endParaRPr sz="1600" b="0" i="0" u="none" strike="noStrike" cap="none" dirty="0">
                <a:solidFill>
                  <a:schemeClr val="lt1"/>
                </a:solidFill>
                <a:latin typeface="Calibri"/>
                <a:ea typeface="Calibri"/>
                <a:cs typeface="Calibri"/>
                <a:sym typeface="Calibri"/>
              </a:endParaRPr>
            </a:p>
          </p:txBody>
        </p:sp>
        <p:sp>
          <p:nvSpPr>
            <p:cNvPr id="78" name="Google Shape;78;p6"/>
            <p:cNvSpPr/>
            <p:nvPr/>
          </p:nvSpPr>
          <p:spPr>
            <a:xfrm>
              <a:off x="6819040" y="0"/>
              <a:ext cx="3170519" cy="4955458"/>
            </a:xfrm>
            <a:prstGeom prst="roundRect">
              <a:avLst>
                <a:gd name="adj" fmla="val 10000"/>
              </a:avLst>
            </a:prstGeom>
            <a:solidFill>
              <a:srgbClr val="CCD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6"/>
            <p:cNvSpPr txBox="1"/>
            <p:nvPr/>
          </p:nvSpPr>
          <p:spPr>
            <a:xfrm>
              <a:off x="6819040" y="1"/>
              <a:ext cx="3170519" cy="1109600"/>
            </a:xfrm>
            <a:prstGeom prst="rect">
              <a:avLst/>
            </a:prstGeom>
            <a:noFill/>
            <a:ln>
              <a:noFill/>
            </a:ln>
          </p:spPr>
          <p:txBody>
            <a:bodyPr spcFirstLastPara="1" wrap="square" lIns="125725" tIns="125725" rIns="125725" bIns="125725" anchor="ctr" anchorCtr="0">
              <a:noAutofit/>
            </a:bodyPr>
            <a:lstStyle/>
            <a:p>
              <a:pPr marL="0" marR="0" lvl="0" indent="0" algn="ctr" rtl="0">
                <a:lnSpc>
                  <a:spcPct val="90000"/>
                </a:lnSpc>
                <a:spcBef>
                  <a:spcPts val="0"/>
                </a:spcBef>
                <a:spcAft>
                  <a:spcPts val="0"/>
                </a:spcAft>
                <a:buClr>
                  <a:schemeClr val="dk1"/>
                </a:buClr>
                <a:buSzPts val="3300"/>
                <a:buFont typeface="Calibri"/>
                <a:buNone/>
              </a:pPr>
              <a:r>
                <a:rPr lang="es-ES" sz="2800" b="1" i="0" u="none" strike="noStrike" cap="none" dirty="0">
                  <a:solidFill>
                    <a:schemeClr val="dk1"/>
                  </a:solidFill>
                  <a:latin typeface="Calibri"/>
                  <a:ea typeface="Calibri"/>
                  <a:cs typeface="Calibri"/>
                  <a:sym typeface="Calibri"/>
                </a:rPr>
                <a:t>Quimioprofilaxis</a:t>
              </a:r>
              <a:endParaRPr sz="2800" b="0" i="0" u="none" strike="noStrike" cap="none" dirty="0">
                <a:solidFill>
                  <a:schemeClr val="dk1"/>
                </a:solidFill>
                <a:latin typeface="Calibri"/>
                <a:ea typeface="Calibri"/>
                <a:cs typeface="Calibri"/>
                <a:sym typeface="Calibri"/>
              </a:endParaRPr>
            </a:p>
          </p:txBody>
        </p:sp>
        <p:sp>
          <p:nvSpPr>
            <p:cNvPr id="80" name="Google Shape;80;p6"/>
            <p:cNvSpPr/>
            <p:nvPr/>
          </p:nvSpPr>
          <p:spPr>
            <a:xfrm>
              <a:off x="7146960" y="3232491"/>
              <a:ext cx="2536415" cy="1494138"/>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6"/>
            <p:cNvSpPr txBox="1"/>
            <p:nvPr/>
          </p:nvSpPr>
          <p:spPr>
            <a:xfrm>
              <a:off x="7190722" y="3276253"/>
              <a:ext cx="2448891" cy="1406614"/>
            </a:xfrm>
            <a:prstGeom prst="rect">
              <a:avLst/>
            </a:prstGeom>
            <a:noFill/>
            <a:ln>
              <a:noFill/>
            </a:ln>
          </p:spPr>
          <p:txBody>
            <a:bodyPr spcFirstLastPara="1" wrap="square" lIns="30475" tIns="22850" rIns="30475" bIns="228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s-ES" sz="1200" b="0" i="0" u="none" strike="noStrike" cap="none" dirty="0">
                  <a:solidFill>
                    <a:schemeClr val="lt1"/>
                  </a:solidFill>
                  <a:latin typeface="Calibri"/>
                  <a:ea typeface="Calibri"/>
                  <a:cs typeface="Calibri"/>
                  <a:sym typeface="Calibri"/>
                </a:rPr>
                <a:t>Existen vacunas contra la enfermedad que se ha utilizado como medida de control en algunas situaciones especiales. El mecanismo más frecuente de control es el uso de inmunoglobulina específica en casos de recién nacidos o embarazadas de mayor riesgo.</a:t>
              </a:r>
              <a:endParaRPr dirty="0"/>
            </a:p>
          </p:txBody>
        </p:sp>
        <p:sp>
          <p:nvSpPr>
            <p:cNvPr id="82" name="Google Shape;82;p6"/>
            <p:cNvSpPr/>
            <p:nvPr/>
          </p:nvSpPr>
          <p:spPr>
            <a:xfrm>
              <a:off x="7146986" y="1482687"/>
              <a:ext cx="2536415" cy="1494138"/>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6"/>
            <p:cNvSpPr txBox="1"/>
            <p:nvPr/>
          </p:nvSpPr>
          <p:spPr>
            <a:xfrm>
              <a:off x="7190748" y="1526449"/>
              <a:ext cx="2448891" cy="1406614"/>
            </a:xfrm>
            <a:prstGeom prst="rect">
              <a:avLst/>
            </a:prstGeom>
            <a:noFill/>
            <a:ln>
              <a:noFill/>
            </a:ln>
          </p:spPr>
          <p:txBody>
            <a:bodyPr spcFirstLastPara="1" wrap="square" lIns="35550" tIns="26650" rIns="35550" bIns="26650" anchor="ctr" anchorCtr="0">
              <a:noAutofit/>
            </a:bodyPr>
            <a:lstStyle/>
            <a:p>
              <a:pPr marL="0" marR="0" lvl="0" indent="0" algn="ctr" rtl="0">
                <a:lnSpc>
                  <a:spcPct val="90000"/>
                </a:lnSpc>
                <a:spcBef>
                  <a:spcPts val="0"/>
                </a:spcBef>
                <a:spcAft>
                  <a:spcPts val="0"/>
                </a:spcAft>
                <a:buClr>
                  <a:schemeClr val="lt1"/>
                </a:buClr>
                <a:buSzPts val="1400"/>
                <a:buFont typeface="Calibri"/>
                <a:buNone/>
              </a:pPr>
              <a:r>
                <a:rPr lang="es-ES" sz="1400" b="0" i="0" u="none" strike="noStrike" cap="none" dirty="0">
                  <a:solidFill>
                    <a:schemeClr val="lt1"/>
                  </a:solidFill>
                  <a:latin typeface="Calibri"/>
                  <a:ea typeface="Calibri"/>
                  <a:cs typeface="Calibri"/>
                  <a:sym typeface="Calibri"/>
                </a:rPr>
                <a:t>Solo los contactos de alto riesgo deben recibir inmunoglobulina hiperinmune </a:t>
              </a:r>
              <a:r>
                <a:rPr lang="es-ES" sz="1400" b="0" i="0" u="none" strike="noStrike" cap="none" dirty="0" err="1">
                  <a:solidFill>
                    <a:schemeClr val="lt1"/>
                  </a:solidFill>
                  <a:latin typeface="Calibri"/>
                  <a:ea typeface="Calibri"/>
                  <a:cs typeface="Calibri"/>
                  <a:sym typeface="Calibri"/>
                </a:rPr>
                <a:t>anti-varicela</a:t>
              </a:r>
              <a:r>
                <a:rPr lang="es-ES" sz="1400" b="0" i="0" u="none" strike="noStrike" cap="none" dirty="0">
                  <a:solidFill>
                    <a:schemeClr val="lt1"/>
                  </a:solidFill>
                  <a:latin typeface="Calibri"/>
                  <a:ea typeface="Calibri"/>
                  <a:cs typeface="Calibri"/>
                  <a:sym typeface="Calibri"/>
                </a:rPr>
                <a:t> zoster</a:t>
              </a:r>
              <a:endParaRPr sz="1400" b="0" i="0" u="none" strike="noStrike" cap="none" dirty="0">
                <a:solidFill>
                  <a:schemeClr val="lt1"/>
                </a:solidFill>
                <a:latin typeface="Calibri"/>
                <a:ea typeface="Calibri"/>
                <a:cs typeface="Calibri"/>
                <a:sym typeface="Calibri"/>
              </a:endParaRPr>
            </a:p>
          </p:txBody>
        </p:sp>
      </p:grpSp>
      <p:sp>
        <p:nvSpPr>
          <p:cNvPr id="5" name="Google Shape;78;p6">
            <a:extLst>
              <a:ext uri="{FF2B5EF4-FFF2-40B4-BE49-F238E27FC236}">
                <a16:creationId xmlns:a16="http://schemas.microsoft.com/office/drawing/2014/main" id="{ADB76998-A5B9-B9C5-5720-8D86D7B32928}"/>
              </a:ext>
            </a:extLst>
          </p:cNvPr>
          <p:cNvSpPr/>
          <p:nvPr/>
        </p:nvSpPr>
        <p:spPr>
          <a:xfrm>
            <a:off x="9063469" y="1462461"/>
            <a:ext cx="2740876" cy="4974913"/>
          </a:xfrm>
          <a:prstGeom prst="roundRect">
            <a:avLst>
              <a:gd name="adj" fmla="val 10000"/>
            </a:avLst>
          </a:prstGeom>
          <a:solidFill>
            <a:srgbClr val="CCD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79;p6">
            <a:extLst>
              <a:ext uri="{FF2B5EF4-FFF2-40B4-BE49-F238E27FC236}">
                <a16:creationId xmlns:a16="http://schemas.microsoft.com/office/drawing/2014/main" id="{FEC4A012-9198-D2E3-FE6C-7583FB78206D}"/>
              </a:ext>
            </a:extLst>
          </p:cNvPr>
          <p:cNvSpPr txBox="1"/>
          <p:nvPr/>
        </p:nvSpPr>
        <p:spPr>
          <a:xfrm>
            <a:off x="9298911" y="1339374"/>
            <a:ext cx="2269862" cy="1364642"/>
          </a:xfrm>
          <a:prstGeom prst="rect">
            <a:avLst/>
          </a:prstGeom>
          <a:noFill/>
          <a:ln>
            <a:noFill/>
          </a:ln>
        </p:spPr>
        <p:txBody>
          <a:bodyPr spcFirstLastPara="1" wrap="square" lIns="125725" tIns="125725" rIns="125725" bIns="125725" anchor="ctr" anchorCtr="0">
            <a:noAutofit/>
          </a:bodyPr>
          <a:lstStyle/>
          <a:p>
            <a:pPr marL="0" marR="0" lvl="0" indent="0" algn="ctr" rtl="0">
              <a:lnSpc>
                <a:spcPct val="90000"/>
              </a:lnSpc>
              <a:spcBef>
                <a:spcPts val="0"/>
              </a:spcBef>
              <a:spcAft>
                <a:spcPts val="0"/>
              </a:spcAft>
              <a:buClr>
                <a:schemeClr val="dk1"/>
              </a:buClr>
              <a:buSzPts val="3300"/>
              <a:buFont typeface="Calibri"/>
              <a:buNone/>
            </a:pPr>
            <a:r>
              <a:rPr lang="es-ES" sz="2800" b="1" i="0" u="none" strike="noStrike" cap="none" dirty="0">
                <a:solidFill>
                  <a:schemeClr val="dk1"/>
                </a:solidFill>
                <a:latin typeface="Calibri"/>
                <a:ea typeface="Calibri"/>
                <a:cs typeface="Calibri"/>
                <a:sym typeface="Calibri"/>
              </a:rPr>
              <a:t>Vacunación</a:t>
            </a:r>
            <a:endParaRPr sz="2800" b="0" i="0" u="none" strike="noStrike" cap="none" dirty="0">
              <a:solidFill>
                <a:schemeClr val="dk1"/>
              </a:solidFill>
              <a:latin typeface="Calibri"/>
              <a:ea typeface="Calibri"/>
              <a:cs typeface="Calibri"/>
              <a:sym typeface="Calibri"/>
            </a:endParaRPr>
          </a:p>
        </p:txBody>
      </p:sp>
      <p:sp>
        <p:nvSpPr>
          <p:cNvPr id="6" name="Google Shape;83;p6">
            <a:extLst>
              <a:ext uri="{FF2B5EF4-FFF2-40B4-BE49-F238E27FC236}">
                <a16:creationId xmlns:a16="http://schemas.microsoft.com/office/drawing/2014/main" id="{4804979E-3D5A-CDFA-95EE-4C7DC7282C28}"/>
              </a:ext>
            </a:extLst>
          </p:cNvPr>
          <p:cNvSpPr txBox="1"/>
          <p:nvPr/>
        </p:nvSpPr>
        <p:spPr>
          <a:xfrm>
            <a:off x="9310358" y="2576417"/>
            <a:ext cx="2130317" cy="1412136"/>
          </a:xfrm>
          <a:prstGeom prst="rect">
            <a:avLst/>
          </a:prstGeom>
          <a:solidFill>
            <a:schemeClr val="accent1"/>
          </a:solidFill>
          <a:ln>
            <a:noFill/>
          </a:ln>
        </p:spPr>
        <p:txBody>
          <a:bodyPr spcFirstLastPara="1" wrap="square" lIns="35550" tIns="26650" rIns="35550" bIns="26650" anchor="ctr" anchorCtr="0">
            <a:noAutofit/>
          </a:bodyPr>
          <a:lstStyle/>
          <a:p>
            <a:pPr marL="0" marR="0" lvl="0" indent="0" algn="ctr" rtl="0">
              <a:lnSpc>
                <a:spcPct val="90000"/>
              </a:lnSpc>
              <a:spcBef>
                <a:spcPts val="0"/>
              </a:spcBef>
              <a:spcAft>
                <a:spcPts val="0"/>
              </a:spcAft>
              <a:buClr>
                <a:schemeClr val="lt1"/>
              </a:buClr>
              <a:buSzPts val="1400"/>
              <a:buFont typeface="Calibri"/>
              <a:buNone/>
            </a:pPr>
            <a:r>
              <a:rPr lang="es-ES" sz="1400" b="0" i="0" u="none" strike="noStrike" cap="none" dirty="0">
                <a:solidFill>
                  <a:schemeClr val="lt1"/>
                </a:solidFill>
                <a:latin typeface="Calibri"/>
                <a:ea typeface="Calibri"/>
                <a:cs typeface="Calibri"/>
                <a:sym typeface="Calibri"/>
              </a:rPr>
              <a:t>Calendario de vacunación 18 y 16 meses de vida. Puest</a:t>
            </a:r>
            <a:r>
              <a:rPr lang="es-ES" dirty="0">
                <a:solidFill>
                  <a:schemeClr val="lt1"/>
                </a:solidFill>
                <a:latin typeface="Calibri"/>
                <a:ea typeface="Calibri"/>
                <a:cs typeface="Calibri"/>
                <a:sym typeface="Calibri"/>
              </a:rPr>
              <a:t>a al día</a:t>
            </a:r>
            <a:endParaRPr sz="1400" b="0" i="0" u="none" strike="noStrike" cap="none" dirty="0">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7"/>
          <p:cNvSpPr txBox="1">
            <a:spLocks noGrp="1"/>
          </p:cNvSpPr>
          <p:nvPr>
            <p:ph type="title"/>
          </p:nvPr>
        </p:nvSpPr>
        <p:spPr>
          <a:xfrm>
            <a:off x="679873" y="521350"/>
            <a:ext cx="10832253" cy="646049"/>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rgbClr val="1E4E79"/>
              </a:buClr>
              <a:buSzPct val="100000"/>
              <a:buFont typeface="Open Sans"/>
              <a:buNone/>
            </a:pPr>
            <a:r>
              <a:rPr lang="es-ES" b="1" i="0" dirty="0">
                <a:solidFill>
                  <a:srgbClr val="1E4E79"/>
                </a:solidFill>
                <a:latin typeface="Open Sans"/>
                <a:ea typeface="Open Sans"/>
                <a:cs typeface="Open Sans"/>
                <a:sym typeface="Open Sans"/>
              </a:rPr>
              <a:t>Investigación y manejo de brotes</a:t>
            </a:r>
            <a:endParaRPr dirty="0">
              <a:solidFill>
                <a:srgbClr val="1E4E79"/>
              </a:solidFill>
            </a:endParaRPr>
          </a:p>
        </p:txBody>
      </p:sp>
      <p:sp>
        <p:nvSpPr>
          <p:cNvPr id="89" name="Google Shape;89;p7"/>
          <p:cNvSpPr txBox="1">
            <a:spLocks noGrp="1"/>
          </p:cNvSpPr>
          <p:nvPr>
            <p:ph type="body" idx="1"/>
          </p:nvPr>
        </p:nvSpPr>
        <p:spPr>
          <a:xfrm>
            <a:off x="680614" y="1407473"/>
            <a:ext cx="10831512" cy="4445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475156"/>
              </a:buClr>
              <a:buSzPts val="2600"/>
              <a:buNone/>
            </a:pPr>
            <a:r>
              <a:rPr lang="es-ES" b="0" i="0" dirty="0">
                <a:solidFill>
                  <a:srgbClr val="475156"/>
                </a:solidFill>
                <a:latin typeface="Open Sans"/>
                <a:ea typeface="Open Sans"/>
                <a:cs typeface="Open Sans"/>
                <a:sym typeface="Open Sans"/>
              </a:rPr>
              <a:t>Se deben identificar los contactos de mayor riesgo (susceptibles), que son los siguientes: </a:t>
            </a:r>
            <a:r>
              <a:rPr lang="es-ES" sz="2800" i="1" u="sng" dirty="0">
                <a:solidFill>
                  <a:srgbClr val="FF0000"/>
                </a:solidFill>
                <a:latin typeface="Open Sans"/>
                <a:ea typeface="Open Sans"/>
                <a:cs typeface="Open Sans"/>
                <a:sym typeface="Open Sans"/>
              </a:rPr>
              <a:t>Sin antecedentes de varicela*</a:t>
            </a:r>
            <a:endParaRPr sz="2800" i="1" u="sng" dirty="0">
              <a:solidFill>
                <a:srgbClr val="FF0000"/>
              </a:solidFill>
            </a:endParaRPr>
          </a:p>
        </p:txBody>
      </p:sp>
      <p:sp>
        <p:nvSpPr>
          <p:cNvPr id="90" name="Google Shape;90;p7"/>
          <p:cNvSpPr txBox="1">
            <a:spLocks noGrp="1"/>
          </p:cNvSpPr>
          <p:nvPr>
            <p:ph type="body" idx="2"/>
          </p:nvPr>
        </p:nvSpPr>
        <p:spPr>
          <a:xfrm>
            <a:off x="680614" y="2587413"/>
            <a:ext cx="10831512" cy="3054774"/>
          </a:xfrm>
          <a:prstGeom prst="rect">
            <a:avLst/>
          </a:prstGeom>
          <a:noFill/>
          <a:ln>
            <a:noFill/>
          </a:ln>
        </p:spPr>
        <p:txBody>
          <a:bodyPr spcFirstLastPara="1" wrap="square" lIns="91425" tIns="45700" rIns="91425" bIns="45700" anchor="t" anchorCtr="0">
            <a:normAutofit lnSpcReduction="10000"/>
          </a:bodyPr>
          <a:lstStyle/>
          <a:p>
            <a:pPr marL="228600" lvl="0" indent="-228600" algn="just" rtl="0">
              <a:lnSpc>
                <a:spcPct val="90000"/>
              </a:lnSpc>
              <a:spcBef>
                <a:spcPts val="0"/>
              </a:spcBef>
              <a:spcAft>
                <a:spcPts val="0"/>
              </a:spcAft>
              <a:buClr>
                <a:srgbClr val="475156"/>
              </a:buClr>
              <a:buSzPts val="1900"/>
              <a:buFont typeface="Arial"/>
              <a:buChar char="•"/>
            </a:pPr>
            <a:r>
              <a:rPr lang="es-ES" sz="1900" b="0" i="0" dirty="0">
                <a:solidFill>
                  <a:srgbClr val="475156"/>
                </a:solidFill>
                <a:latin typeface="Open Sans"/>
                <a:ea typeface="Open Sans"/>
                <a:cs typeface="Open Sans"/>
                <a:sym typeface="Open Sans"/>
              </a:rPr>
              <a:t>Inmunocomprometidos.</a:t>
            </a:r>
            <a:endParaRPr dirty="0"/>
          </a:p>
          <a:p>
            <a:pPr marL="228600" lvl="0" indent="-228600" algn="just" rtl="0">
              <a:lnSpc>
                <a:spcPct val="90000"/>
              </a:lnSpc>
              <a:spcBef>
                <a:spcPts val="1000"/>
              </a:spcBef>
              <a:spcAft>
                <a:spcPts val="0"/>
              </a:spcAft>
              <a:buClr>
                <a:srgbClr val="475156"/>
              </a:buClr>
              <a:buSzPts val="1900"/>
              <a:buFont typeface="Arial"/>
              <a:buChar char="•"/>
            </a:pPr>
            <a:r>
              <a:rPr lang="es-ES" sz="1900" b="0" i="0" dirty="0">
                <a:solidFill>
                  <a:srgbClr val="475156"/>
                </a:solidFill>
                <a:latin typeface="Open Sans"/>
                <a:ea typeface="Open Sans"/>
                <a:cs typeface="Open Sans"/>
                <a:sym typeface="Open Sans"/>
              </a:rPr>
              <a:t>Embarazadas (1as. 20 semanas y último mes de embarazo, que no haya tenido varicela).</a:t>
            </a:r>
            <a:endParaRPr dirty="0"/>
          </a:p>
          <a:p>
            <a:pPr marL="228600" lvl="0" indent="-228600" algn="just" rtl="0">
              <a:lnSpc>
                <a:spcPct val="90000"/>
              </a:lnSpc>
              <a:spcBef>
                <a:spcPts val="1000"/>
              </a:spcBef>
              <a:spcAft>
                <a:spcPts val="0"/>
              </a:spcAft>
              <a:buClr>
                <a:srgbClr val="475156"/>
              </a:buClr>
              <a:buSzPts val="1900"/>
              <a:buFont typeface="Arial"/>
              <a:buChar char="•"/>
            </a:pPr>
            <a:r>
              <a:rPr lang="es-ES" sz="1900" b="0" i="0" dirty="0">
                <a:solidFill>
                  <a:srgbClr val="475156"/>
                </a:solidFill>
                <a:latin typeface="Open Sans"/>
                <a:ea typeface="Open Sans"/>
                <a:cs typeface="Open Sans"/>
                <a:sym typeface="Open Sans"/>
              </a:rPr>
              <a:t>Recién nacido cuya madre presenta varicela entre 5 días antes y 2 días después del parto.</a:t>
            </a:r>
            <a:endParaRPr dirty="0"/>
          </a:p>
          <a:p>
            <a:pPr marL="228600" lvl="0" indent="-228600" algn="just" rtl="0">
              <a:lnSpc>
                <a:spcPct val="90000"/>
              </a:lnSpc>
              <a:spcBef>
                <a:spcPts val="1000"/>
              </a:spcBef>
              <a:spcAft>
                <a:spcPts val="0"/>
              </a:spcAft>
              <a:buClr>
                <a:srgbClr val="475156"/>
              </a:buClr>
              <a:buSzPts val="1900"/>
              <a:buFont typeface="Arial"/>
              <a:buChar char="•"/>
            </a:pPr>
            <a:r>
              <a:rPr lang="es-ES" sz="1900" b="0" i="0" dirty="0">
                <a:solidFill>
                  <a:srgbClr val="475156"/>
                </a:solidFill>
                <a:latin typeface="Open Sans"/>
                <a:ea typeface="Open Sans"/>
                <a:cs typeface="Open Sans"/>
                <a:sym typeface="Open Sans"/>
              </a:rPr>
              <a:t>Todo prematuro hospitalizado (&gt;28 semanas hijos de madre sin historia de varicela y &lt;28 semanas o 1 Kg de peso, independiente de la historia materna).</a:t>
            </a:r>
            <a:endParaRPr dirty="0"/>
          </a:p>
          <a:p>
            <a:pPr marL="228600" lvl="0" indent="-107950" algn="just" rtl="0">
              <a:lnSpc>
                <a:spcPct val="90000"/>
              </a:lnSpc>
              <a:spcBef>
                <a:spcPts val="1000"/>
              </a:spcBef>
              <a:spcAft>
                <a:spcPts val="0"/>
              </a:spcAft>
              <a:buClr>
                <a:srgbClr val="2F5496"/>
              </a:buClr>
              <a:buSzPts val="1900"/>
              <a:buFont typeface="Arial"/>
              <a:buNone/>
            </a:pPr>
            <a:endParaRPr sz="1900" dirty="0">
              <a:solidFill>
                <a:srgbClr val="475156"/>
              </a:solidFill>
              <a:latin typeface="Open Sans"/>
              <a:ea typeface="Open Sans"/>
              <a:cs typeface="Open Sans"/>
              <a:sym typeface="Open Sans"/>
            </a:endParaRPr>
          </a:p>
          <a:p>
            <a:pPr marL="0" lvl="0" indent="0" algn="just" rtl="0">
              <a:lnSpc>
                <a:spcPct val="90000"/>
              </a:lnSpc>
              <a:spcBef>
                <a:spcPts val="1000"/>
              </a:spcBef>
              <a:spcAft>
                <a:spcPts val="0"/>
              </a:spcAft>
              <a:buClr>
                <a:srgbClr val="475156"/>
              </a:buClr>
              <a:buSzPts val="1900"/>
              <a:buNone/>
            </a:pPr>
            <a:r>
              <a:rPr lang="es-ES" sz="1900" b="1" i="1" dirty="0">
                <a:solidFill>
                  <a:srgbClr val="475156"/>
                </a:solidFill>
                <a:latin typeface="Open Sans"/>
                <a:ea typeface="Open Sans"/>
                <a:cs typeface="Open Sans"/>
                <a:sym typeface="Open Sans"/>
              </a:rPr>
              <a:t>Identificados los contactos de riesgos reportar a la unidad de epidemiología para tomar las medidas preventivas (vacunas/inmunoglobulina). Gestión se coordina entre SEREMI de salud (Epidemiología y PNI) +  Centro de salud familiar (delegado de epidemiología local)</a:t>
            </a:r>
            <a:endParaRPr sz="1900" b="1" i="1" dirty="0">
              <a:solidFill>
                <a:srgbClr val="475156"/>
              </a:solidFill>
              <a:latin typeface="Open Sans"/>
              <a:ea typeface="Open Sans"/>
              <a:cs typeface="Open Sans"/>
              <a:sym typeface="Open Sans"/>
            </a:endParaRPr>
          </a:p>
          <a:p>
            <a:pPr marL="0" lvl="0" indent="0" algn="just" rtl="0">
              <a:lnSpc>
                <a:spcPct val="90000"/>
              </a:lnSpc>
              <a:spcBef>
                <a:spcPts val="1000"/>
              </a:spcBef>
              <a:spcAft>
                <a:spcPts val="0"/>
              </a:spcAft>
              <a:buClr>
                <a:srgbClr val="2F5496"/>
              </a:buClr>
              <a:buSzPts val="2400"/>
              <a:buNone/>
            </a:pPr>
            <a:endParaRPr dirty="0"/>
          </a:p>
        </p:txBody>
      </p:sp>
      <p:graphicFrame>
        <p:nvGraphicFramePr>
          <p:cNvPr id="91" name="Google Shape;91;p7"/>
          <p:cNvGraphicFramePr/>
          <p:nvPr>
            <p:extLst>
              <p:ext uri="{D42A27DB-BD31-4B8C-83A1-F6EECF244321}">
                <p14:modId xmlns:p14="http://schemas.microsoft.com/office/powerpoint/2010/main" val="723558122"/>
              </p:ext>
            </p:extLst>
          </p:nvPr>
        </p:nvGraphicFramePr>
        <p:xfrm>
          <a:off x="1088104" y="5763614"/>
          <a:ext cx="9528080" cy="914410"/>
        </p:xfrm>
        <a:graphic>
          <a:graphicData uri="http://schemas.openxmlformats.org/drawingml/2006/table">
            <a:tbl>
              <a:tblPr firstRow="1" bandRow="1">
                <a:noFill/>
                <a:tableStyleId>{8BFB8A57-F2B7-4482-AB8F-18E785DF0338}</a:tableStyleId>
              </a:tblPr>
              <a:tblGrid>
                <a:gridCol w="9528080">
                  <a:extLst>
                    <a:ext uri="{9D8B030D-6E8A-4147-A177-3AD203B41FA5}">
                      <a16:colId xmlns:a16="http://schemas.microsoft.com/office/drawing/2014/main" val="20000"/>
                    </a:ext>
                  </a:extLst>
                </a:gridCol>
              </a:tblGrid>
              <a:tr h="370850">
                <a:tc>
                  <a:txBody>
                    <a:bodyPr/>
                    <a:lstStyle/>
                    <a:p>
                      <a:pPr marL="0" marR="0" lvl="0" indent="0" algn="l" rtl="0">
                        <a:spcBef>
                          <a:spcPts val="0"/>
                        </a:spcBef>
                        <a:spcAft>
                          <a:spcPts val="0"/>
                        </a:spcAft>
                        <a:buNone/>
                      </a:pPr>
                      <a:r>
                        <a:rPr lang="es-ES" sz="1800" b="0" i="0" dirty="0">
                          <a:solidFill>
                            <a:schemeClr val="lt1"/>
                          </a:solidFill>
                          <a:latin typeface="Calibri"/>
                          <a:ea typeface="Calibri"/>
                          <a:cs typeface="Calibri"/>
                          <a:sym typeface="Calibri"/>
                        </a:rPr>
                        <a:t>Se debe caracterizar el brote en </a:t>
                      </a:r>
                      <a:r>
                        <a:rPr lang="es-ES" sz="1800" b="1" i="0" dirty="0">
                          <a:solidFill>
                            <a:schemeClr val="lt1"/>
                          </a:solidFill>
                          <a:latin typeface="Calibri"/>
                          <a:ea typeface="Calibri"/>
                          <a:cs typeface="Calibri"/>
                          <a:sym typeface="Calibri"/>
                        </a:rPr>
                        <a:t>persona, tiempo y lugar</a:t>
                      </a:r>
                      <a:r>
                        <a:rPr lang="es-ES" sz="1800" b="0" i="0" dirty="0">
                          <a:solidFill>
                            <a:schemeClr val="lt1"/>
                          </a:solidFill>
                          <a:latin typeface="Calibri"/>
                          <a:ea typeface="Calibri"/>
                          <a:cs typeface="Calibri"/>
                          <a:sym typeface="Calibri"/>
                        </a:rPr>
                        <a:t>, realizando la notificación del brote y reportándolos según mecanismos establecidos. </a:t>
                      </a:r>
                      <a:r>
                        <a:rPr lang="es-ES" sz="1800" b="1" i="0" dirty="0">
                          <a:solidFill>
                            <a:schemeClr val="lt1"/>
                          </a:solidFill>
                          <a:latin typeface="Calibri"/>
                          <a:ea typeface="Calibri"/>
                          <a:cs typeface="Calibri"/>
                          <a:sym typeface="Calibri"/>
                        </a:rPr>
                        <a:t>Completar informe reporte de brote</a:t>
                      </a:r>
                    </a:p>
                    <a:p>
                      <a:pPr marL="0" marR="0" lvl="0" indent="0" algn="l" rtl="0">
                        <a:spcBef>
                          <a:spcPts val="0"/>
                        </a:spcBef>
                        <a:spcAft>
                          <a:spcPts val="0"/>
                        </a:spcAft>
                        <a:buNone/>
                      </a:pPr>
                      <a:endParaRPr sz="1800" dirty="0"/>
                    </a:p>
                  </a:txBody>
                  <a:tcPr marL="91450" marR="91450" marT="45725" marB="45725"/>
                </a:tc>
                <a:extLst>
                  <a:ext uri="{0D108BD9-81ED-4DB2-BD59-A6C34878D82A}">
                    <a16:rowId xmlns:a16="http://schemas.microsoft.com/office/drawing/2014/main" val="10000"/>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8"/>
          <p:cNvSpPr txBox="1">
            <a:spLocks noGrp="1"/>
          </p:cNvSpPr>
          <p:nvPr>
            <p:ph type="title"/>
          </p:nvPr>
        </p:nvSpPr>
        <p:spPr>
          <a:xfrm>
            <a:off x="679873" y="846667"/>
            <a:ext cx="10832253" cy="646049"/>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rgbClr val="2F5496"/>
              </a:buClr>
              <a:buSzPct val="100000"/>
              <a:buFont typeface="Verdana"/>
              <a:buNone/>
            </a:pPr>
            <a:r>
              <a:rPr lang="es-ES"/>
              <a:t>Vigilancia</a:t>
            </a:r>
            <a:endParaRPr/>
          </a:p>
        </p:txBody>
      </p:sp>
      <p:sp>
        <p:nvSpPr>
          <p:cNvPr id="97" name="Google Shape;97;p8"/>
          <p:cNvSpPr txBox="1">
            <a:spLocks noGrp="1"/>
          </p:cNvSpPr>
          <p:nvPr>
            <p:ph type="body" idx="1"/>
          </p:nvPr>
        </p:nvSpPr>
        <p:spPr>
          <a:xfrm>
            <a:off x="680614" y="1574526"/>
            <a:ext cx="10831512" cy="4445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2E75B5"/>
              </a:buClr>
              <a:buSzPts val="2600"/>
              <a:buNone/>
            </a:pPr>
            <a:r>
              <a:rPr lang="es-ES" b="0" dirty="0">
                <a:solidFill>
                  <a:srgbClr val="2E75B5"/>
                </a:solidFill>
              </a:rPr>
              <a:t>Delegados de epidemiología de todos los establecimientos de Salud. </a:t>
            </a:r>
            <a:endParaRPr dirty="0"/>
          </a:p>
        </p:txBody>
      </p:sp>
      <p:grpSp>
        <p:nvGrpSpPr>
          <p:cNvPr id="98" name="Google Shape;98;p8"/>
          <p:cNvGrpSpPr/>
          <p:nvPr/>
        </p:nvGrpSpPr>
        <p:grpSpPr>
          <a:xfrm>
            <a:off x="1207631" y="2369574"/>
            <a:ext cx="9045872" cy="3876914"/>
            <a:chOff x="1541" y="0"/>
            <a:chExt cx="9045872" cy="3876914"/>
          </a:xfrm>
        </p:grpSpPr>
        <p:sp>
          <p:nvSpPr>
            <p:cNvPr id="99" name="Google Shape;99;p8"/>
            <p:cNvSpPr/>
            <p:nvPr/>
          </p:nvSpPr>
          <p:spPr>
            <a:xfrm>
              <a:off x="678671" y="0"/>
              <a:ext cx="7691611" cy="3876914"/>
            </a:xfrm>
            <a:prstGeom prst="rightArrow">
              <a:avLst>
                <a:gd name="adj1" fmla="val 50000"/>
                <a:gd name="adj2" fmla="val 50000"/>
              </a:avLst>
            </a:prstGeom>
            <a:solidFill>
              <a:srgbClr val="CCD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8"/>
            <p:cNvSpPr/>
            <p:nvPr/>
          </p:nvSpPr>
          <p:spPr>
            <a:xfrm>
              <a:off x="1541" y="1163074"/>
              <a:ext cx="2911748" cy="1550765"/>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8"/>
            <p:cNvSpPr txBox="1"/>
            <p:nvPr/>
          </p:nvSpPr>
          <p:spPr>
            <a:xfrm>
              <a:off x="77243" y="1238776"/>
              <a:ext cx="2760344" cy="1399361"/>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s-ES" sz="1900" b="0" i="0" u="none" strike="noStrike" cap="none">
                  <a:solidFill>
                    <a:schemeClr val="lt1"/>
                  </a:solidFill>
                  <a:latin typeface="Calibri"/>
                  <a:ea typeface="Calibri"/>
                  <a:cs typeface="Calibri"/>
                  <a:sym typeface="Calibri"/>
                </a:rPr>
                <a:t>Caso confirmado</a:t>
              </a:r>
              <a:endParaRPr/>
            </a:p>
          </p:txBody>
        </p:sp>
        <p:sp>
          <p:nvSpPr>
            <p:cNvPr id="102" name="Google Shape;102;p8"/>
            <p:cNvSpPr/>
            <p:nvPr/>
          </p:nvSpPr>
          <p:spPr>
            <a:xfrm>
              <a:off x="3058877" y="1163074"/>
              <a:ext cx="2911748" cy="1550765"/>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8"/>
            <p:cNvSpPr txBox="1"/>
            <p:nvPr/>
          </p:nvSpPr>
          <p:spPr>
            <a:xfrm>
              <a:off x="3134579" y="1238776"/>
              <a:ext cx="2760344" cy="1399361"/>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s-ES" sz="1900" b="0" i="0" u="none" strike="noStrike" cap="none">
                  <a:solidFill>
                    <a:schemeClr val="lt1"/>
                  </a:solidFill>
                  <a:latin typeface="Calibri"/>
                  <a:ea typeface="Calibri"/>
                  <a:cs typeface="Calibri"/>
                  <a:sym typeface="Calibri"/>
                </a:rPr>
                <a:t>Notificación a SEREMI de Salud</a:t>
              </a:r>
              <a:endParaRPr/>
            </a:p>
          </p:txBody>
        </p:sp>
        <p:sp>
          <p:nvSpPr>
            <p:cNvPr id="104" name="Google Shape;104;p8"/>
            <p:cNvSpPr/>
            <p:nvPr/>
          </p:nvSpPr>
          <p:spPr>
            <a:xfrm>
              <a:off x="6116214" y="1163074"/>
              <a:ext cx="2931199" cy="1550765"/>
            </a:xfrm>
            <a:prstGeom prst="roundRect">
              <a:avLst>
                <a:gd name="adj" fmla="val 16667"/>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8"/>
            <p:cNvSpPr txBox="1"/>
            <p:nvPr/>
          </p:nvSpPr>
          <p:spPr>
            <a:xfrm>
              <a:off x="6191916" y="1238776"/>
              <a:ext cx="2779795" cy="1399361"/>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lt1"/>
                </a:buClr>
                <a:buSzPts val="1900"/>
                <a:buFont typeface="Calibri"/>
                <a:buNone/>
              </a:pPr>
              <a:r>
                <a:rPr lang="es-ES" sz="1900" b="0" i="0" u="none" strike="noStrike" cap="none">
                  <a:solidFill>
                    <a:schemeClr val="lt1"/>
                  </a:solidFill>
                  <a:latin typeface="Calibri"/>
                  <a:ea typeface="Calibri"/>
                  <a:cs typeface="Calibri"/>
                  <a:sym typeface="Calibri"/>
                </a:rPr>
                <a:t>Vía Correo:</a:t>
              </a:r>
              <a:endParaRPr/>
            </a:p>
            <a:p>
              <a:pPr marL="0" marR="0" lvl="0" indent="0" algn="ctr" rtl="0">
                <a:lnSpc>
                  <a:spcPct val="90000"/>
                </a:lnSpc>
                <a:spcBef>
                  <a:spcPts val="665"/>
                </a:spcBef>
                <a:spcAft>
                  <a:spcPts val="0"/>
                </a:spcAft>
                <a:buClr>
                  <a:schemeClr val="lt1"/>
                </a:buClr>
                <a:buSzPts val="1900"/>
                <a:buFont typeface="Calibri"/>
                <a:buNone/>
              </a:pPr>
              <a:r>
                <a:rPr lang="es-ES" sz="1900" b="1" i="0" u="sng" strike="noStrike" cap="none">
                  <a:solidFill>
                    <a:schemeClr val="lt1"/>
                  </a:solidFill>
                  <a:latin typeface="Calibri"/>
                  <a:ea typeface="Calibri"/>
                  <a:cs typeface="Calibri"/>
                  <a:sym typeface="Calibri"/>
                </a:rPr>
                <a:t>epinuble@redsalud.gob.cl</a:t>
              </a:r>
              <a:endParaRPr/>
            </a:p>
            <a:p>
              <a:pPr marL="0" marR="0" lvl="0" indent="0" algn="ctr" rtl="0">
                <a:lnSpc>
                  <a:spcPct val="90000"/>
                </a:lnSpc>
                <a:spcBef>
                  <a:spcPts val="665"/>
                </a:spcBef>
                <a:spcAft>
                  <a:spcPts val="0"/>
                </a:spcAft>
                <a:buClr>
                  <a:schemeClr val="dk1"/>
                </a:buClr>
                <a:buSzPts val="1900"/>
                <a:buFont typeface="Calibri"/>
                <a:buNone/>
              </a:pPr>
              <a:endParaRPr sz="1900" b="0" i="0" u="none" strike="noStrike" cap="none">
                <a:solidFill>
                  <a:schemeClr val="lt1"/>
                </a:solidFill>
                <a:latin typeface="Calibri"/>
                <a:ea typeface="Calibri"/>
                <a:cs typeface="Calibri"/>
                <a:sym typeface="Calibri"/>
              </a:endParaRPr>
            </a:p>
          </p:txBody>
        </p:sp>
      </p:grpSp>
      <p:sp>
        <p:nvSpPr>
          <p:cNvPr id="106" name="Google Shape;106;p8"/>
          <p:cNvSpPr/>
          <p:nvPr/>
        </p:nvSpPr>
        <p:spPr>
          <a:xfrm>
            <a:off x="846927" y="5636645"/>
            <a:ext cx="6433104" cy="767736"/>
          </a:xfrm>
          <a:prstGeom prst="horizontalScroll">
            <a:avLst>
              <a:gd name="adj" fmla="val 12500"/>
            </a:avLst>
          </a:prstGeom>
          <a:solidFill>
            <a:schemeClr val="accent4"/>
          </a:solidFill>
          <a:ln w="12700" cap="flat" cmpd="sng">
            <a:solidFill>
              <a:srgbClr val="BA8C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s-ES" sz="1800" b="1" i="0" u="none" strike="noStrike" cap="none">
                <a:solidFill>
                  <a:schemeClr val="dk1"/>
                </a:solidFill>
                <a:latin typeface="Calibri"/>
                <a:ea typeface="Calibri"/>
                <a:cs typeface="Calibri"/>
                <a:sym typeface="Calibri"/>
              </a:rPr>
              <a:t>NO SE DEBE NOTIFICAR EN EPIVIGILA, SOLO VIA CORREO A LA UNIDAD DE EPIDEMIOLOGÍA</a:t>
            </a:r>
            <a:endParaRPr sz="1800" b="1" i="0" u="none" strike="noStrike" cap="none">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9"/>
          <p:cNvSpPr txBox="1">
            <a:spLocks noGrp="1"/>
          </p:cNvSpPr>
          <p:nvPr>
            <p:ph type="title"/>
          </p:nvPr>
        </p:nvSpPr>
        <p:spPr>
          <a:xfrm>
            <a:off x="679132" y="288487"/>
            <a:ext cx="10832253" cy="646049"/>
          </a:xfrm>
          <a:prstGeom prst="rect">
            <a:avLst/>
          </a:prstGeom>
          <a:noFill/>
          <a:ln>
            <a:noFill/>
          </a:ln>
        </p:spPr>
        <p:txBody>
          <a:bodyPr spcFirstLastPara="1" wrap="square" lIns="91425" tIns="45700" rIns="91425" bIns="45700" anchor="t" anchorCtr="0">
            <a:normAutofit fontScale="90000"/>
          </a:bodyPr>
          <a:lstStyle/>
          <a:p>
            <a:pPr marL="0" lvl="0" indent="0" algn="ctr" rtl="0">
              <a:lnSpc>
                <a:spcPct val="90000"/>
              </a:lnSpc>
              <a:spcBef>
                <a:spcPts val="0"/>
              </a:spcBef>
              <a:spcAft>
                <a:spcPts val="0"/>
              </a:spcAft>
              <a:buClr>
                <a:srgbClr val="2F5496"/>
              </a:buClr>
              <a:buSzPct val="100000"/>
              <a:buFont typeface="Verdana"/>
              <a:buNone/>
            </a:pPr>
            <a:r>
              <a:rPr lang="es-ES"/>
              <a:t>Investigación epidemiológica frente a un caso confirmado de Varicela</a:t>
            </a:r>
            <a:endParaRPr/>
          </a:p>
        </p:txBody>
      </p:sp>
      <p:sp>
        <p:nvSpPr>
          <p:cNvPr id="112" name="Google Shape;112;p9"/>
          <p:cNvSpPr txBox="1">
            <a:spLocks noGrp="1"/>
          </p:cNvSpPr>
          <p:nvPr>
            <p:ph type="body" idx="1"/>
          </p:nvPr>
        </p:nvSpPr>
        <p:spPr>
          <a:xfrm>
            <a:off x="679873" y="1582684"/>
            <a:ext cx="10831512" cy="8615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2E75B5"/>
              </a:buClr>
              <a:buSzPts val="2600"/>
              <a:buNone/>
            </a:pPr>
            <a:r>
              <a:rPr lang="es-ES" b="0">
                <a:solidFill>
                  <a:srgbClr val="2E75B5"/>
                </a:solidFill>
              </a:rPr>
              <a:t>Delegados de epidemiología DE TODOS los establecimientos de Salud. </a:t>
            </a:r>
            <a:endParaRPr/>
          </a:p>
        </p:txBody>
      </p:sp>
      <p:sp>
        <p:nvSpPr>
          <p:cNvPr id="113" name="Google Shape;113;p9"/>
          <p:cNvSpPr txBox="1">
            <a:spLocks noGrp="1"/>
          </p:cNvSpPr>
          <p:nvPr>
            <p:ph type="body" idx="2"/>
          </p:nvPr>
        </p:nvSpPr>
        <p:spPr>
          <a:xfrm>
            <a:off x="556104" y="2587412"/>
            <a:ext cx="11078308" cy="3751842"/>
          </a:xfrm>
          <a:prstGeom prst="rect">
            <a:avLst/>
          </a:prstGeom>
          <a:noFill/>
          <a:ln>
            <a:noFill/>
          </a:ln>
        </p:spPr>
        <p:txBody>
          <a:bodyPr spcFirstLastPara="1" wrap="square" lIns="91425" tIns="45700" rIns="91425" bIns="45700" anchor="t" anchorCtr="0">
            <a:normAutofit/>
          </a:bodyPr>
          <a:lstStyle/>
          <a:p>
            <a:pPr marL="0" lvl="0" indent="0" algn="just" rtl="0">
              <a:lnSpc>
                <a:spcPct val="90000"/>
              </a:lnSpc>
              <a:spcBef>
                <a:spcPts val="0"/>
              </a:spcBef>
              <a:spcAft>
                <a:spcPts val="0"/>
              </a:spcAft>
              <a:buClr>
                <a:srgbClr val="2F5496"/>
              </a:buClr>
              <a:buSzPts val="2200"/>
              <a:buNone/>
            </a:pPr>
            <a:r>
              <a:rPr lang="es-ES" sz="2200" dirty="0"/>
              <a:t>Realizar la investigación epidemiológica del caso confirmado:</a:t>
            </a:r>
            <a:endParaRPr dirty="0"/>
          </a:p>
          <a:p>
            <a:pPr marL="228600" lvl="0" indent="-228600" algn="just" rtl="0">
              <a:lnSpc>
                <a:spcPct val="90000"/>
              </a:lnSpc>
              <a:spcBef>
                <a:spcPts val="1000"/>
              </a:spcBef>
              <a:spcAft>
                <a:spcPts val="0"/>
              </a:spcAft>
              <a:buClr>
                <a:srgbClr val="2F5496"/>
              </a:buClr>
              <a:buSzPts val="2200"/>
              <a:buChar char="•"/>
            </a:pPr>
            <a:r>
              <a:rPr lang="es-ES" sz="2200" dirty="0"/>
              <a:t>Determinar fecha de inicio de síntomas (para determinar periodo de transmisibilidad).</a:t>
            </a:r>
            <a:endParaRPr dirty="0"/>
          </a:p>
          <a:p>
            <a:pPr marL="228600" lvl="0" indent="-228600" algn="just" rtl="0">
              <a:lnSpc>
                <a:spcPct val="90000"/>
              </a:lnSpc>
              <a:spcBef>
                <a:spcPts val="1000"/>
              </a:spcBef>
              <a:spcAft>
                <a:spcPts val="0"/>
              </a:spcAft>
              <a:buClr>
                <a:srgbClr val="2F5496"/>
              </a:buClr>
              <a:buSzPts val="2200"/>
              <a:buChar char="•"/>
            </a:pPr>
            <a:r>
              <a:rPr lang="es-ES" sz="2200" dirty="0"/>
              <a:t>Identificar presencia de contactos de riesgos intradomiciliarios/familiares.</a:t>
            </a:r>
            <a:endParaRPr dirty="0"/>
          </a:p>
          <a:p>
            <a:pPr marL="228600" lvl="0" indent="-228600" algn="just" rtl="0">
              <a:lnSpc>
                <a:spcPct val="90000"/>
              </a:lnSpc>
              <a:spcBef>
                <a:spcPts val="1000"/>
              </a:spcBef>
              <a:spcAft>
                <a:spcPts val="0"/>
              </a:spcAft>
              <a:buClr>
                <a:srgbClr val="2F5496"/>
              </a:buClr>
              <a:buSzPts val="2200"/>
              <a:buChar char="•"/>
            </a:pPr>
            <a:r>
              <a:rPr lang="es-ES" sz="2200" dirty="0"/>
              <a:t>Si periodo de transmisibilidad coincide con asistencia a establecimientos educacionales (sala cuna, jardín, colegios, liceos), tomar contacto con director/a del centro educacional para solicitar listado del curso.</a:t>
            </a:r>
            <a:endParaRPr dirty="0"/>
          </a:p>
          <a:p>
            <a:pPr marL="685800" lvl="1" indent="-228600" algn="just" rtl="0">
              <a:lnSpc>
                <a:spcPct val="90000"/>
              </a:lnSpc>
              <a:spcBef>
                <a:spcPts val="500"/>
              </a:spcBef>
              <a:spcAft>
                <a:spcPts val="0"/>
              </a:spcAft>
              <a:buClr>
                <a:schemeClr val="dk1"/>
              </a:buClr>
              <a:buSzPts val="2200"/>
              <a:buChar char="•"/>
            </a:pPr>
            <a:r>
              <a:rPr lang="es-ES" sz="2200" dirty="0"/>
              <a:t>Identificar si hay más casos en el curso (presencia de brotes)</a:t>
            </a:r>
            <a:endParaRPr dirty="0"/>
          </a:p>
          <a:p>
            <a:pPr marL="685800" lvl="1" indent="-228600" algn="just" rtl="0">
              <a:lnSpc>
                <a:spcPct val="90000"/>
              </a:lnSpc>
              <a:spcBef>
                <a:spcPts val="500"/>
              </a:spcBef>
              <a:spcAft>
                <a:spcPts val="0"/>
              </a:spcAft>
              <a:buClr>
                <a:schemeClr val="dk1"/>
              </a:buClr>
              <a:buSzPts val="2200"/>
              <a:buChar char="•"/>
            </a:pPr>
            <a:r>
              <a:rPr lang="es-ES" sz="2200" dirty="0"/>
              <a:t>Conocer si los alumnos tienen esquema de vacunación de varicela al día, de lo contrario coordinar con delegado de PNI la puesta al día.</a:t>
            </a:r>
            <a:endParaRPr sz="2200" dirty="0"/>
          </a:p>
        </p:txBody>
      </p:sp>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238</TotalTime>
  <Words>1071</Words>
  <Application>Microsoft Office PowerPoint</Application>
  <PresentationFormat>Panorámica</PresentationFormat>
  <Paragraphs>72</Paragraphs>
  <Slides>14</Slides>
  <Notes>14</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14</vt:i4>
      </vt:variant>
    </vt:vector>
  </HeadingPairs>
  <TitlesOfParts>
    <vt:vector size="19" baseType="lpstr">
      <vt:lpstr>Arial</vt:lpstr>
      <vt:lpstr>Calibri</vt:lpstr>
      <vt:lpstr>Open Sans</vt:lpstr>
      <vt:lpstr>Verdana</vt:lpstr>
      <vt:lpstr>Tema de Office</vt:lpstr>
      <vt:lpstr>Presentación de PowerPoint</vt:lpstr>
      <vt:lpstr>Presentación de PowerPoint</vt:lpstr>
      <vt:lpstr>Los mecanismos y periodo de transmisión:</vt:lpstr>
      <vt:lpstr>Cuadro clínico de Varicela</vt:lpstr>
      <vt:lpstr>Diagnóstico</vt:lpstr>
      <vt:lpstr>Prevención y control</vt:lpstr>
      <vt:lpstr>Investigación y manejo de brotes</vt:lpstr>
      <vt:lpstr>Vigilancia</vt:lpstr>
      <vt:lpstr>Investigación epidemiológica frente a un caso confirmado de Varicela</vt:lpstr>
      <vt:lpstr>Investigación epidemiológica frente a un caso confirmado de Varicela</vt:lpstr>
      <vt:lpstr>FORMULARIO REPORTE DE BROTE</vt:lpstr>
      <vt:lpstr>Resumen de indicaciones de vacunación</vt:lpstr>
      <vt:lpstr>Información: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Microsoft Office User</dc:creator>
  <cp:lastModifiedBy>Claudia Dospital</cp:lastModifiedBy>
  <cp:revision>1</cp:revision>
  <dcterms:created xsi:type="dcterms:W3CDTF">2022-04-14T17:42:17Z</dcterms:created>
  <dcterms:modified xsi:type="dcterms:W3CDTF">2025-07-24T21:40:25Z</dcterms:modified>
</cp:coreProperties>
</file>